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Default Extension="pict" ContentType="image/pict"/>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79" r:id="rId1"/>
  </p:sldMasterIdLst>
  <p:notesMasterIdLst>
    <p:notesMasterId r:id="rId18"/>
  </p:notesMasterIdLst>
  <p:handoutMasterIdLst>
    <p:handoutMasterId r:id="rId19"/>
  </p:handoutMasterIdLst>
  <p:sldIdLst>
    <p:sldId id="256" r:id="rId2"/>
    <p:sldId id="288" r:id="rId3"/>
    <p:sldId id="270" r:id="rId4"/>
    <p:sldId id="273" r:id="rId5"/>
    <p:sldId id="259" r:id="rId6"/>
    <p:sldId id="261" r:id="rId7"/>
    <p:sldId id="274" r:id="rId8"/>
    <p:sldId id="275" r:id="rId9"/>
    <p:sldId id="278" r:id="rId10"/>
    <p:sldId id="282" r:id="rId11"/>
    <p:sldId id="281" r:id="rId12"/>
    <p:sldId id="283" r:id="rId13"/>
    <p:sldId id="287" r:id="rId14"/>
    <p:sldId id="284" r:id="rId15"/>
    <p:sldId id="257"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frameSlides="1"/>
  <p:clrMru>
    <a:srgbClr val="004080"/>
    <a:srgbClr val="0000FF"/>
    <a:srgbClr val="ECECEC"/>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8" autoAdjust="0"/>
    <p:restoredTop sz="84490" autoAdjust="0"/>
  </p:normalViewPr>
  <p:slideViewPr>
    <p:cSldViewPr snapToGrid="0" snapToObjects="1">
      <p:cViewPr>
        <p:scale>
          <a:sx n="75" d="100"/>
          <a:sy n="75" d="100"/>
        </p:scale>
        <p:origin x="-1296"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handoutMaster" Target="handoutMasters/handout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B915A5-7883-1D4F-8BB0-8D25D19DEA69}" type="datetimeFigureOut">
              <a:rPr lang="en-US" smtClean="0"/>
              <a:pPr/>
              <a:t>8/23/12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E5BC31-F583-3345-AA38-FF9BCDCDA65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69F7E-4618-6F4C-8243-77114306582F}" type="datetimeFigureOut">
              <a:rPr lang="en-US" smtClean="0"/>
              <a:pPr/>
              <a:t>8/23/12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BA923-CDD9-8A44-8AAD-725918DC5DD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a:t>
            </a:r>
            <a:r>
              <a:rPr lang="en-US" baseline="0" dirty="0" smtClean="0"/>
              <a:t> citation</a:t>
            </a:r>
            <a:endParaRPr lang="en-US"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105" charset="0"/>
                <a:ea typeface="msgothic" charset="0"/>
                <a:cs typeface="msgothic" charset="0"/>
              </a:rPr>
              <a:t>Percentage breakdown of deaths due to cardiovascular disease (United States: 2007). Source: National Heart, Lung, and Blood Institute from National </a:t>
            </a:r>
            <a:r>
              <a:rPr lang="en-GB" dirty="0" err="1">
                <a:latin typeface="Arial" pitchFamily="-105" charset="0"/>
                <a:ea typeface="msgothic" charset="0"/>
                <a:cs typeface="msgothic" charset="0"/>
              </a:rPr>
              <a:t>Center</a:t>
            </a:r>
            <a:r>
              <a:rPr lang="en-GB" dirty="0">
                <a:latin typeface="Arial" pitchFamily="-105" charset="0"/>
                <a:ea typeface="msgothic" charset="0"/>
                <a:cs typeface="msgothic" charset="0"/>
              </a:rPr>
              <a:t> for Health Statistics reports and data sets. *Not a true underlying cause. With any mention deaths, heart failure accounts for 34 percent of cardiovascular disease deaths. Total may not add to 100 because of rounding.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NEEDED?</a:t>
            </a:r>
            <a:endParaRPr lang="en-US"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david</a:t>
            </a:r>
            <a:r>
              <a:rPr lang="en-US" baseline="0" dirty="0" smtClean="0"/>
              <a:t> heart cells , transition into what happens when they are occluded.</a:t>
            </a:r>
            <a:endParaRPr lang="en-US"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2" charset="0"/>
                <a:ea typeface="msgothic" charset="0"/>
                <a:cs typeface="msgothic" charset="0"/>
              </a:rPr>
              <a:t>Schematic presentation of the reperfusion injury salvage pathway (RISK) and the mitochondrial permeability transition (MPT) pore. The phenomena of ischemic preconditioning, ischemic </a:t>
            </a:r>
            <a:r>
              <a:rPr lang="en-GB" dirty="0" err="1">
                <a:latin typeface="Arial" pitchFamily="32" charset="0"/>
                <a:ea typeface="msgothic" charset="0"/>
                <a:cs typeface="msgothic" charset="0"/>
              </a:rPr>
              <a:t>postconditioning</a:t>
            </a:r>
            <a:r>
              <a:rPr lang="en-GB" dirty="0">
                <a:latin typeface="Arial" pitchFamily="32" charset="0"/>
                <a:ea typeface="msgothic" charset="0"/>
                <a:cs typeface="msgothic" charset="0"/>
              </a:rPr>
              <a:t>, and pharmacological preconditioning can exert a </a:t>
            </a:r>
            <a:r>
              <a:rPr lang="en-GB" dirty="0" err="1">
                <a:latin typeface="Arial" pitchFamily="32" charset="0"/>
                <a:ea typeface="msgothic" charset="0"/>
                <a:cs typeface="msgothic" charset="0"/>
              </a:rPr>
              <a:t>cardioprotective</a:t>
            </a:r>
            <a:r>
              <a:rPr lang="en-GB" dirty="0">
                <a:latin typeface="Arial" pitchFamily="32" charset="0"/>
                <a:ea typeface="msgothic" charset="0"/>
                <a:cs typeface="msgothic" charset="0"/>
              </a:rPr>
              <a:t> effect against myocardial ischemia-reperfusion injury via the activation of G protein-coupled receptors followed by activation of the RISK pathway, which has been implicated to activate </a:t>
            </a:r>
            <a:r>
              <a:rPr lang="en-GB" dirty="0" err="1">
                <a:latin typeface="Arial" pitchFamily="32" charset="0"/>
                <a:ea typeface="msgothic" charset="0"/>
                <a:cs typeface="msgothic" charset="0"/>
              </a:rPr>
              <a:t>phosphatidylinositol</a:t>
            </a:r>
            <a:r>
              <a:rPr lang="en-GB" dirty="0">
                <a:latin typeface="Arial" pitchFamily="32" charset="0"/>
                <a:ea typeface="msgothic" charset="0"/>
                <a:cs typeface="msgothic" charset="0"/>
              </a:rPr>
              <a:t> 3-kinase (PI3K-Akt), </a:t>
            </a:r>
            <a:r>
              <a:rPr lang="en-GB" dirty="0" err="1">
                <a:latin typeface="Arial" pitchFamily="32" charset="0"/>
                <a:ea typeface="msgothic" charset="0"/>
                <a:cs typeface="msgothic" charset="0"/>
              </a:rPr>
              <a:t>MAPKs</a:t>
            </a:r>
            <a:r>
              <a:rPr lang="en-GB" dirty="0">
                <a:latin typeface="Arial" pitchFamily="32" charset="0"/>
                <a:ea typeface="msgothic" charset="0"/>
                <a:cs typeface="msgothic" charset="0"/>
              </a:rPr>
              <a:t>, PKCε, P70S6, endothelial nitric oxide </a:t>
            </a:r>
            <a:r>
              <a:rPr lang="en-GB" dirty="0" err="1">
                <a:latin typeface="Arial" pitchFamily="32" charset="0"/>
                <a:ea typeface="msgothic" charset="0"/>
                <a:cs typeface="msgothic" charset="0"/>
              </a:rPr>
              <a:t>synthase</a:t>
            </a:r>
            <a:r>
              <a:rPr lang="en-GB" dirty="0">
                <a:latin typeface="Arial" pitchFamily="32" charset="0"/>
                <a:ea typeface="msgothic" charset="0"/>
                <a:cs typeface="msgothic" charset="0"/>
              </a:rPr>
              <a:t> (</a:t>
            </a:r>
            <a:r>
              <a:rPr lang="en-GB" dirty="0" err="1">
                <a:latin typeface="Arial" pitchFamily="32" charset="0"/>
                <a:ea typeface="msgothic" charset="0"/>
                <a:cs typeface="msgothic" charset="0"/>
              </a:rPr>
              <a:t>eNOS</a:t>
            </a:r>
            <a:r>
              <a:rPr lang="en-GB" dirty="0">
                <a:latin typeface="Arial" pitchFamily="32" charset="0"/>
                <a:ea typeface="msgothic" charset="0"/>
                <a:cs typeface="msgothic" charset="0"/>
              </a:rPr>
              <a:t>), and GSKβ. Activation of the RISK pathway may initiate a protective effect through downstream inhibition of MPT and opening of mitochondrial K</a:t>
            </a:r>
            <a:r>
              <a:rPr lang="en-GB" baseline="-33000" dirty="0">
                <a:latin typeface="Arial" pitchFamily="32" charset="0"/>
                <a:ea typeface="msgothic" charset="0"/>
                <a:cs typeface="msgothic" charset="0"/>
              </a:rPr>
              <a:t>ATP</a:t>
            </a:r>
            <a:r>
              <a:rPr lang="en-GB" dirty="0">
                <a:latin typeface="Arial" pitchFamily="32" charset="0"/>
                <a:ea typeface="msgothic" charset="0"/>
                <a:cs typeface="msgothic" charset="0"/>
              </a:rPr>
              <a:t> channels. The Bcl-2 family members may directly or indirectly, via inhibition of </a:t>
            </a:r>
            <a:r>
              <a:rPr lang="en-GB" dirty="0" err="1">
                <a:latin typeface="Arial" pitchFamily="32" charset="0"/>
                <a:ea typeface="msgothic" charset="0"/>
                <a:cs typeface="msgothic" charset="0"/>
              </a:rPr>
              <a:t>Bax</a:t>
            </a:r>
            <a:r>
              <a:rPr lang="en-GB" dirty="0">
                <a:latin typeface="Arial" pitchFamily="32" charset="0"/>
                <a:ea typeface="msgothic" charset="0"/>
                <a:cs typeface="msgothic" charset="0"/>
              </a:rPr>
              <a:t>, modulate the MPT pore. Modulation of mitochondrial K</a:t>
            </a:r>
            <a:r>
              <a:rPr lang="en-GB" baseline="-33000" dirty="0">
                <a:latin typeface="Arial" pitchFamily="32" charset="0"/>
                <a:ea typeface="msgothic" charset="0"/>
                <a:cs typeface="msgothic" charset="0"/>
              </a:rPr>
              <a:t>ATP</a:t>
            </a:r>
            <a:r>
              <a:rPr lang="en-GB" dirty="0">
                <a:latin typeface="Arial" pitchFamily="32" charset="0"/>
                <a:ea typeface="msgothic" charset="0"/>
                <a:cs typeface="msgothic" charset="0"/>
              </a:rPr>
              <a:t> channels and the MPT pore may finally determine cell death by necrosis and/or apoptosis during myocardial ischemia and </a:t>
            </a:r>
            <a:r>
              <a:rPr lang="en-GB" dirty="0" err="1">
                <a:latin typeface="Arial" pitchFamily="32" charset="0"/>
                <a:ea typeface="msgothic" charset="0"/>
                <a:cs typeface="msgothic" charset="0"/>
              </a:rPr>
              <a:t>postischemic</a:t>
            </a:r>
            <a:r>
              <a:rPr lang="en-GB" dirty="0">
                <a:latin typeface="Arial" pitchFamily="32" charset="0"/>
                <a:ea typeface="msgothic" charset="0"/>
                <a:cs typeface="msgothic" charset="0"/>
              </a:rPr>
              <a:t> reperfusion.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outer</a:t>
            </a:r>
            <a:r>
              <a:rPr lang="en-US" baseline="0" dirty="0" smtClean="0"/>
              <a:t> membrane contains a large number of proteins that form pores or channels through the membrane allowing small molecules to pass freely between the </a:t>
            </a:r>
            <a:r>
              <a:rPr lang="en-US" baseline="0" dirty="0" err="1" smtClean="0"/>
              <a:t>intermembrane</a:t>
            </a:r>
            <a:r>
              <a:rPr lang="en-US" baseline="0" dirty="0" smtClean="0"/>
              <a:t> space and the cytoplasm.  These pores make the outer membrane permeable to most ions and small molecules; therefore, the </a:t>
            </a:r>
            <a:r>
              <a:rPr lang="en-US" baseline="0" dirty="0" err="1" smtClean="0"/>
              <a:t>intermembrane</a:t>
            </a:r>
            <a:r>
              <a:rPr lang="en-US" baseline="0" dirty="0" smtClean="0"/>
              <a:t> space has the same ionic composition as the cytoplasm surrounding the mitochondrion.  The inner membrane is relatively impermeable and blocks the movement of ions and other small molecules.  Both the inner and outer mitochondrial </a:t>
            </a:r>
            <a:r>
              <a:rPr lang="en-US" baseline="0" dirty="0" err="1" smtClean="0"/>
              <a:t>mambranes</a:t>
            </a:r>
            <a:r>
              <a:rPr lang="en-US" baseline="0" dirty="0" smtClean="0"/>
              <a:t> contain specific transport proteins that can move large molecules or ions across each by both passive and active transport.  </a:t>
            </a:r>
            <a:r>
              <a:rPr lang="en-US" baseline="0" dirty="0" err="1" smtClean="0"/>
              <a:t>OntOnly</a:t>
            </a:r>
            <a:r>
              <a:rPr lang="en-US" baseline="0" dirty="0" smtClean="0"/>
              <a:t> those large molecules that have specific membrane transporters are able to enter mitochondria.  This allows the mitochondria to create a unique biochemical environment within </a:t>
            </a:r>
            <a:r>
              <a:rPr lang="en-US" baseline="0" dirty="0" err="1" smtClean="0"/>
              <a:t>th</a:t>
            </a:r>
            <a:r>
              <a:rPr lang="en-US" baseline="0" dirty="0" smtClean="0"/>
              <a:t> </a:t>
            </a:r>
            <a:r>
              <a:rPr lang="en-US" baseline="0" dirty="0" err="1" smtClean="0"/>
              <a:t>ematrix</a:t>
            </a:r>
            <a:r>
              <a:rPr lang="en-US" baseline="0" dirty="0" smtClean="0"/>
              <a:t> to carry out the energy production reactions.</a:t>
            </a:r>
            <a:endParaRPr lang="en-US"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complex 4, oxygen is reduced to water.  If you don’t have oxygen, you can’t complete the etc cycle.  Without a functioning etc cycle, you can’t maintain the proton gradient (proton imbalance), and therefore </a:t>
            </a:r>
            <a:r>
              <a:rPr lang="en-US" sz="1200" kern="1200" dirty="0" err="1" smtClean="0">
                <a:solidFill>
                  <a:schemeClr val="tx1"/>
                </a:solidFill>
                <a:latin typeface="+mn-lt"/>
                <a:ea typeface="+mn-ea"/>
                <a:cs typeface="+mn-cs"/>
              </a:rPr>
              <a:t>atp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can’t work, and you can’t generate </a:t>
            </a:r>
            <a:r>
              <a:rPr lang="en-US" sz="1200" kern="1200" dirty="0" err="1" smtClean="0">
                <a:solidFill>
                  <a:schemeClr val="tx1"/>
                </a:solidFill>
                <a:latin typeface="+mn-lt"/>
                <a:ea typeface="+mn-ea"/>
                <a:cs typeface="+mn-cs"/>
              </a:rPr>
              <a:t>atp</a:t>
            </a:r>
            <a:r>
              <a:rPr lang="en-US" sz="1200" kern="1200" dirty="0" smtClean="0">
                <a:solidFill>
                  <a:schemeClr val="tx1"/>
                </a:solidFill>
                <a:latin typeface="+mn-lt"/>
                <a:ea typeface="+mn-ea"/>
                <a:cs typeface="+mn-cs"/>
              </a:rPr>
              <a:t> from </a:t>
            </a:r>
            <a:r>
              <a:rPr lang="en-US" sz="1200" kern="1200" dirty="0" err="1" smtClean="0">
                <a:solidFill>
                  <a:schemeClr val="tx1"/>
                </a:solidFill>
                <a:latin typeface="+mn-lt"/>
                <a:ea typeface="+mn-ea"/>
                <a:cs typeface="+mn-cs"/>
              </a:rPr>
              <a:t>adp</a:t>
            </a:r>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trike="sngStrike" dirty="0" smtClean="0"/>
          </a:p>
          <a:p>
            <a:r>
              <a:rPr lang="en-US" strike="sngStrike" dirty="0" smtClean="0"/>
              <a:t>Ischemia</a:t>
            </a:r>
            <a:r>
              <a:rPr lang="en-US" strike="sngStrike" baseline="0" dirty="0" smtClean="0"/>
              <a:t> characterized by hypoxia, and hypoxia = no oxygen.  No oxygen = no final electron acceptor (aka cannot be reduced to water).  Because you don’t have oxygen, you can’t complete etc.  Because you can’t complete etc, your proton gradient/electrochemical gradient is altered/changed/not the same.  Therefore, changes the charge within the mitochondrial matrix, decreasing the ph inside the mitochondria for a certain period of time (that’s super small).  This also leads to </a:t>
            </a:r>
            <a:r>
              <a:rPr lang="en-US" strike="sngStrike" baseline="0" dirty="0" err="1" smtClean="0"/>
              <a:t>atp</a:t>
            </a:r>
            <a:r>
              <a:rPr lang="en-US" strike="sngStrike" baseline="0" dirty="0" smtClean="0"/>
              <a:t> </a:t>
            </a:r>
            <a:r>
              <a:rPr lang="en-US" strike="sngStrike" baseline="0" dirty="0" err="1" smtClean="0"/>
              <a:t>synthase</a:t>
            </a:r>
            <a:r>
              <a:rPr lang="en-US" strike="sngStrike" baseline="0" dirty="0" smtClean="0"/>
              <a:t> disruption/stops protons from coming in.  </a:t>
            </a:r>
            <a:endParaRPr lang="en-US" strike="sngStrike"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involvement</a:t>
            </a:r>
            <a:r>
              <a:rPr lang="en-US" baseline="0" dirty="0" smtClean="0"/>
              <a:t> of mitochondria in cardiovascular disease</a:t>
            </a:r>
            <a:endParaRPr lang="en-US" dirty="0"/>
          </a:p>
        </p:txBody>
      </p:sp>
      <p:sp>
        <p:nvSpPr>
          <p:cNvPr id="4" name="Slide Number Placeholder 3"/>
          <p:cNvSpPr>
            <a:spLocks noGrp="1"/>
          </p:cNvSpPr>
          <p:nvPr>
            <p:ph type="sldNum" sz="quarter" idx="10"/>
          </p:nvPr>
        </p:nvSpPr>
        <p:spPr/>
        <p:txBody>
          <a:bodyPr/>
          <a:lstStyle/>
          <a:p>
            <a:fld id="{ED3BA923-CDD9-8A44-8AAD-725918DC5DD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B93A9-DE17-42E8-A366-46C30944BF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6188-49CD-BC4C-8668-05A2AFD27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
        <p:nvSpPr>
          <p:cNvPr id="7" name="Line 4"/>
          <p:cNvSpPr>
            <a:spLocks noChangeShapeType="1"/>
          </p:cNvSpPr>
          <p:nvPr userDrawn="1"/>
        </p:nvSpPr>
        <p:spPr bwMode="auto">
          <a:xfrm>
            <a:off x="0" y="1066800"/>
            <a:ext cx="9144000" cy="0"/>
          </a:xfrm>
          <a:prstGeom prst="line">
            <a:avLst/>
          </a:prstGeom>
          <a:noFill/>
          <a:ln w="38100">
            <a:solidFill>
              <a:srgbClr val="CC0000"/>
            </a:solidFill>
            <a:round/>
            <a:headEnd/>
            <a:tailEnd/>
          </a:ln>
          <a:effectLst>
            <a:outerShdw blurRad="63500" dist="40161" dir="4293903" algn="ctr" rotWithShape="0">
              <a:schemeClr val="bg2">
                <a:alpha val="50000"/>
              </a:schemeClr>
            </a:outerShdw>
          </a:effectLst>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6" Type="http://schemas.openxmlformats.org/officeDocument/2006/relationships/oleObject" Target="../embeddings/oleObject1.bin"/><Relationship Id="rId4"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7.xml"/><Relationship Id="rId5"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hyperlink" Target="http://www.oed.com/view/Entry/99924?redirectedFrom=ischemia%23ei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isc-online.com/objects/ViewObject.aspx?ID=AP12704" TargetMode="External"/><Relationship Id="rId3" Type="http://schemas.openxmlformats.org/officeDocument/2006/relationships/hyperlink" Target="http://biology.about.com/od/anatomy/ss/Coronary-Arterie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hyperlink" Target="http://www.wisc-online.com/objects/ViewObject.aspx?ID=AP12704" TargetMode="External"/><Relationship Id="rId4" Type="http://schemas.openxmlformats.org/officeDocument/2006/relationships/oleObject" Target="Macintosh%20HD:Users:tinahuang:Documents:Summer%202012:Ping%20Internship:Heart%20Attack%20Background%20Phrases.doc!OLE_LINK1" TargetMode="External"/><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3.xml"/><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biology.about.com/od/anatomy/ss/Coronary-Arteries.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3"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1.tiff"/><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508000"/>
            <a:ext cx="7772400" cy="2589119"/>
          </a:xfrm>
        </p:spPr>
        <p:txBody>
          <a:bodyPr/>
          <a:lstStyle/>
          <a:p>
            <a:r>
              <a:rPr lang="en-US" dirty="0" smtClean="0"/>
              <a:t>Impact of Mitochondria on </a:t>
            </a:r>
            <a:br>
              <a:rPr lang="en-US" dirty="0" smtClean="0"/>
            </a:br>
            <a:r>
              <a:rPr lang="en-US" dirty="0" smtClean="0"/>
              <a:t>Ischemic Heart Disease</a:t>
            </a:r>
            <a:endParaRPr lang="en-US" dirty="0"/>
          </a:p>
        </p:txBody>
      </p:sp>
      <p:sp>
        <p:nvSpPr>
          <p:cNvPr id="3" name="Subtitle 2"/>
          <p:cNvSpPr>
            <a:spLocks noGrp="1"/>
          </p:cNvSpPr>
          <p:nvPr>
            <p:ph type="subTitle" idx="1"/>
          </p:nvPr>
        </p:nvSpPr>
        <p:spPr>
          <a:xfrm>
            <a:off x="1126067" y="3206749"/>
            <a:ext cx="7086600" cy="2923117"/>
          </a:xfrm>
        </p:spPr>
        <p:txBody>
          <a:bodyPr>
            <a:normAutofit/>
          </a:bodyPr>
          <a:lstStyle/>
          <a:p>
            <a:r>
              <a:rPr lang="en-US" sz="1800" dirty="0" smtClean="0">
                <a:solidFill>
                  <a:srgbClr val="004080"/>
                </a:solidFill>
              </a:rPr>
              <a:t>By Tina Huang</a:t>
            </a:r>
          </a:p>
          <a:p>
            <a:r>
              <a:rPr lang="en-US" sz="1800" dirty="0" smtClean="0">
                <a:solidFill>
                  <a:srgbClr val="004080"/>
                </a:solidFill>
              </a:rPr>
              <a:t>High School Summer Intern 2012</a:t>
            </a:r>
          </a:p>
          <a:p>
            <a:r>
              <a:rPr lang="en-US" sz="1800" dirty="0" smtClean="0">
                <a:solidFill>
                  <a:srgbClr val="004080"/>
                </a:solidFill>
              </a:rPr>
              <a:t>Cardiac Proteomics and Signaling Laboratory</a:t>
            </a:r>
          </a:p>
          <a:p>
            <a:r>
              <a:rPr lang="en-US" sz="1800" dirty="0" smtClean="0">
                <a:solidFill>
                  <a:srgbClr val="004080"/>
                </a:solidFill>
              </a:rPr>
              <a:t>UCLA David Geffen School of Medicine</a:t>
            </a:r>
          </a:p>
          <a:p>
            <a:r>
              <a:rPr lang="en-US" sz="1800" dirty="0" smtClean="0">
                <a:solidFill>
                  <a:srgbClr val="004080"/>
                </a:solidFill>
              </a:rPr>
              <a:t>August 23</a:t>
            </a:r>
            <a:r>
              <a:rPr lang="en-US" sz="1800" baseline="30000" dirty="0" smtClean="0">
                <a:solidFill>
                  <a:srgbClr val="004080"/>
                </a:solidFill>
              </a:rPr>
              <a:t>rd</a:t>
            </a:r>
            <a:r>
              <a:rPr lang="en-US" sz="1800" dirty="0" smtClean="0">
                <a:solidFill>
                  <a:srgbClr val="004080"/>
                </a:solidFill>
              </a:rPr>
              <a:t>, 2012</a:t>
            </a:r>
            <a:endParaRPr lang="en-US" sz="1800" dirty="0">
              <a:solidFill>
                <a:srgbClr val="004080"/>
              </a:solidFill>
            </a:endParaRPr>
          </a:p>
        </p:txBody>
      </p:sp>
      <p:sp>
        <p:nvSpPr>
          <p:cNvPr id="4" name="Slide Number Placeholder 3"/>
          <p:cNvSpPr>
            <a:spLocks noGrp="1"/>
          </p:cNvSpPr>
          <p:nvPr>
            <p:ph type="sldNum" sz="quarter" idx="12"/>
          </p:nvPr>
        </p:nvSpPr>
        <p:spPr/>
        <p:txBody>
          <a:bodyPr/>
          <a:lstStyle/>
          <a:p>
            <a:r>
              <a:rPr lang="en-US" dirty="0" smtClean="0"/>
              <a:t>1</a:t>
            </a:r>
          </a:p>
        </p:txBody>
      </p:sp>
      <p:pic>
        <p:nvPicPr>
          <p:cNvPr id="28676" name="Picture 4"/>
          <p:cNvPicPr>
            <a:picLocks noChangeAspect="1" noChangeArrowheads="1"/>
          </p:cNvPicPr>
          <p:nvPr/>
        </p:nvPicPr>
        <p:blipFill>
          <a:blip r:embed="rId2"/>
          <a:srcRect/>
          <a:stretch>
            <a:fillRect/>
          </a:stretch>
        </p:blipFill>
        <p:spPr bwMode="auto">
          <a:xfrm>
            <a:off x="7289800" y="5168900"/>
            <a:ext cx="1168400" cy="1168400"/>
          </a:xfrm>
          <a:prstGeom prst="rect">
            <a:avLst/>
          </a:prstGeom>
          <a:noFill/>
          <a:ln w="9525">
            <a:noFill/>
            <a:miter lim="800000"/>
            <a:headEnd/>
            <a:tailEnd/>
          </a:ln>
          <a:effectLst/>
        </p:spPr>
      </p:pic>
      <p:pic>
        <p:nvPicPr>
          <p:cNvPr id="28678" name="Picture 6"/>
          <p:cNvPicPr>
            <a:picLocks noChangeAspect="1" noChangeArrowheads="1"/>
          </p:cNvPicPr>
          <p:nvPr/>
        </p:nvPicPr>
        <p:blipFill>
          <a:blip r:embed="rId3"/>
          <a:srcRect r="90833"/>
          <a:stretch>
            <a:fillRect/>
          </a:stretch>
        </p:blipFill>
        <p:spPr bwMode="auto">
          <a:xfrm>
            <a:off x="668867" y="5053737"/>
            <a:ext cx="1464733" cy="1283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Causes of Preconditioning</a:t>
            </a:r>
            <a:endParaRPr lang="en-US" sz="3200" dirty="0"/>
          </a:p>
        </p:txBody>
      </p:sp>
      <p:sp>
        <p:nvSpPr>
          <p:cNvPr id="3" name="Content Placeholder 2"/>
          <p:cNvSpPr>
            <a:spLocks noGrp="1"/>
          </p:cNvSpPr>
          <p:nvPr>
            <p:ph idx="1"/>
          </p:nvPr>
        </p:nvSpPr>
        <p:spPr>
          <a:xfrm>
            <a:off x="685800" y="1388533"/>
            <a:ext cx="7770813" cy="5096933"/>
          </a:xfrm>
        </p:spPr>
        <p:txBody>
          <a:bodyPr>
            <a:noAutofit/>
          </a:bodyPr>
          <a:lstStyle/>
          <a:p>
            <a:r>
              <a:rPr lang="en-US" sz="2000" dirty="0" smtClean="0"/>
              <a:t>Ischemic Trigger (as demonstrated by Reimer and Jennings)</a:t>
            </a:r>
          </a:p>
          <a:p>
            <a:pPr lvl="1"/>
            <a:r>
              <a:rPr lang="en-US" sz="1800" dirty="0" smtClean="0"/>
              <a:t>Ischemic Preconditioning (defined by Reimer and Jennings) was originally described as “a protective response of the heart to nonlethal short bursts of ischemia”</a:t>
            </a:r>
          </a:p>
          <a:p>
            <a:pPr lvl="1"/>
            <a:r>
              <a:rPr lang="en-US" sz="1800" dirty="0" smtClean="0"/>
              <a:t>Remote Preconditioning</a:t>
            </a:r>
          </a:p>
          <a:p>
            <a:pPr lvl="2"/>
            <a:r>
              <a:rPr lang="en-US" sz="1800" dirty="0" smtClean="0"/>
              <a:t>Ischemic trigger is in a different organ to protect the heart.</a:t>
            </a:r>
          </a:p>
          <a:p>
            <a:pPr lvl="2">
              <a:buNone/>
            </a:pPr>
            <a:endParaRPr lang="en-US" dirty="0" smtClean="0"/>
          </a:p>
          <a:p>
            <a:r>
              <a:rPr lang="en-US" sz="2000" dirty="0" smtClean="0"/>
              <a:t>Pharmacological Triggers</a:t>
            </a:r>
          </a:p>
          <a:p>
            <a:pPr lvl="1"/>
            <a:r>
              <a:rPr lang="en-US" sz="1800" dirty="0" smtClean="0"/>
              <a:t>“During the first window of protection, short episodes of preconditioning ischemia lead to the release of signaling molecules.”</a:t>
            </a:r>
          </a:p>
          <a:p>
            <a:pPr lvl="2"/>
            <a:r>
              <a:rPr lang="en-US" sz="1800" dirty="0" smtClean="0"/>
              <a:t>Nitric Oxide—vasodilator. (known as nitroglycerin), and also known as EDRF (endothelium derived relaxing factor).</a:t>
            </a:r>
          </a:p>
          <a:p>
            <a:pPr lvl="2"/>
            <a:r>
              <a:rPr lang="en-US" sz="1800" dirty="0" smtClean="0"/>
              <a:t>Adenosine—ultimately prevents </a:t>
            </a:r>
            <a:r>
              <a:rPr lang="en-US" sz="1800" dirty="0" err="1" smtClean="0"/>
              <a:t>cytochrome</a:t>
            </a:r>
            <a:r>
              <a:rPr lang="en-US" sz="1800" dirty="0" smtClean="0"/>
              <a:t> </a:t>
            </a:r>
            <a:r>
              <a:rPr lang="en-US" sz="1800" i="1" dirty="0" err="1" smtClean="0"/>
              <a:t>c</a:t>
            </a:r>
            <a:r>
              <a:rPr lang="en-US" sz="1800" dirty="0" smtClean="0"/>
              <a:t> loss.</a:t>
            </a:r>
          </a:p>
          <a:p>
            <a:pPr lvl="2"/>
            <a:r>
              <a:rPr lang="en-US" sz="1800" dirty="0" smtClean="0"/>
              <a:t>Stress Hormones</a:t>
            </a:r>
          </a:p>
          <a:p>
            <a:pPr lvl="2"/>
            <a:endParaRPr lang="en-US" sz="1800" dirty="0"/>
          </a:p>
        </p:txBody>
      </p:sp>
      <p:sp>
        <p:nvSpPr>
          <p:cNvPr id="4" name="Text Box 4"/>
          <p:cNvSpPr txBox="1">
            <a:spLocks noChangeArrowheads="1"/>
          </p:cNvSpPr>
          <p:nvPr/>
        </p:nvSpPr>
        <p:spPr bwMode="auto">
          <a:xfrm>
            <a:off x="5225760" y="6485466"/>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pitchFamily="32" charset="0"/>
                <a:ea typeface="msgothic" charset="0"/>
                <a:cs typeface="msgothic" charset="0"/>
              </a:rPr>
              <a:t>Liem</a:t>
            </a:r>
            <a:r>
              <a:rPr lang="en-GB" sz="1100" b="1" dirty="0">
                <a:solidFill>
                  <a:srgbClr val="000000"/>
                </a:solidFill>
                <a:latin typeface="Arial" pitchFamily="32" charset="0"/>
                <a:ea typeface="msgothic" charset="0"/>
                <a:cs typeface="msgothic" charset="0"/>
              </a:rPr>
              <a:t> D A et al. J </a:t>
            </a:r>
            <a:r>
              <a:rPr lang="en-GB" sz="1100" b="1" dirty="0" err="1">
                <a:solidFill>
                  <a:srgbClr val="000000"/>
                </a:solidFill>
                <a:latin typeface="Arial" pitchFamily="32" charset="0"/>
                <a:ea typeface="msgothic" charset="0"/>
                <a:cs typeface="msgothic" charset="0"/>
              </a:rPr>
              <a:t>Appl</a:t>
            </a:r>
            <a:r>
              <a:rPr lang="en-GB" sz="1100" b="1" dirty="0">
                <a:solidFill>
                  <a:srgbClr val="000000"/>
                </a:solidFill>
                <a:latin typeface="Arial" pitchFamily="32" charset="0"/>
                <a:ea typeface="msgothic" charset="0"/>
                <a:cs typeface="msgothic" charset="0"/>
              </a:rPr>
              <a:t> </a:t>
            </a:r>
            <a:r>
              <a:rPr lang="en-GB" sz="1100" b="1" dirty="0" err="1">
                <a:solidFill>
                  <a:srgbClr val="000000"/>
                </a:solidFill>
                <a:latin typeface="Arial" pitchFamily="32" charset="0"/>
                <a:ea typeface="msgothic" charset="0"/>
                <a:cs typeface="msgothic" charset="0"/>
              </a:rPr>
              <a:t>Physiol</a:t>
            </a:r>
            <a:r>
              <a:rPr lang="en-GB" sz="1100" b="1" dirty="0">
                <a:solidFill>
                  <a:srgbClr val="000000"/>
                </a:solidFill>
                <a:latin typeface="Arial" pitchFamily="32" charset="0"/>
                <a:ea typeface="msgothic" charset="0"/>
                <a:cs typeface="msgothic" charset="0"/>
              </a:rPr>
              <a:t> 2007;103:2129-2136</a:t>
            </a:r>
          </a:p>
        </p:txBody>
      </p:sp>
      <p:sp>
        <p:nvSpPr>
          <p:cNvPr id="5" name="Slide Number Placeholder 4"/>
          <p:cNvSpPr>
            <a:spLocks noGrp="1"/>
          </p:cNvSpPr>
          <p:nvPr>
            <p:ph type="sldNum" sz="quarter" idx="12"/>
          </p:nvPr>
        </p:nvSpPr>
        <p:spPr/>
        <p:txBody>
          <a:bodyPr/>
          <a:lstStyle/>
          <a:p>
            <a:fld id="{788F6188-49CD-BC4C-8668-05A2AFD2782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246045"/>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32" charset="0"/>
                <a:ea typeface="msgothic" charset="0"/>
                <a:cs typeface="msgothic" charset="0"/>
              </a:rPr>
              <a:t>Schematic presentation of the reperfusion injury salvage pathway (RISK) and the mitochondrial permeability transition (MPT) pore. </a:t>
            </a:r>
          </a:p>
        </p:txBody>
      </p:sp>
      <p:pic>
        <p:nvPicPr>
          <p:cNvPr id="3074" name="Picture 2"/>
          <p:cNvPicPr>
            <a:picLocks noChangeAspect="1" noChangeArrowheads="1"/>
          </p:cNvPicPr>
          <p:nvPr/>
        </p:nvPicPr>
        <p:blipFill>
          <a:blip r:embed="rId3"/>
          <a:srcRect r="31056"/>
          <a:stretch>
            <a:fillRect/>
          </a:stretch>
        </p:blipFill>
        <p:spPr bwMode="auto">
          <a:xfrm>
            <a:off x="5571342" y="6211373"/>
            <a:ext cx="2793725" cy="646627"/>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218160" y="1939689"/>
            <a:ext cx="4712516" cy="4416661"/>
          </a:xfrm>
          <a:prstGeom prst="rect">
            <a:avLst/>
          </a:prstGeom>
          <a:noFill/>
          <a:ln w="9525">
            <a:noFill/>
            <a:round/>
            <a:headEnd/>
            <a:tailEnd/>
          </a:ln>
          <a:effectLst/>
        </p:spPr>
      </p:pic>
      <p:sp>
        <p:nvSpPr>
          <p:cNvPr id="3076" name="Text Box 4"/>
          <p:cNvSpPr txBox="1">
            <a:spLocks noChangeArrowheads="1"/>
          </p:cNvSpPr>
          <p:nvPr/>
        </p:nvSpPr>
        <p:spPr bwMode="auto">
          <a:xfrm>
            <a:off x="1964160" y="6446432"/>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pitchFamily="32" charset="0"/>
                <a:ea typeface="msgothic" charset="0"/>
                <a:cs typeface="msgothic" charset="0"/>
              </a:rPr>
              <a:t>Liem</a:t>
            </a:r>
            <a:r>
              <a:rPr lang="en-GB" sz="1100" b="1" dirty="0">
                <a:solidFill>
                  <a:srgbClr val="000000"/>
                </a:solidFill>
                <a:latin typeface="Arial" pitchFamily="32" charset="0"/>
                <a:ea typeface="msgothic" charset="0"/>
                <a:cs typeface="msgothic" charset="0"/>
              </a:rPr>
              <a:t> D A et al. J </a:t>
            </a:r>
            <a:r>
              <a:rPr lang="en-GB" sz="1100" b="1" dirty="0" err="1">
                <a:solidFill>
                  <a:srgbClr val="000000"/>
                </a:solidFill>
                <a:latin typeface="Arial" pitchFamily="32" charset="0"/>
                <a:ea typeface="msgothic" charset="0"/>
                <a:cs typeface="msgothic" charset="0"/>
              </a:rPr>
              <a:t>Appl</a:t>
            </a:r>
            <a:r>
              <a:rPr lang="en-GB" sz="1100" b="1" dirty="0">
                <a:solidFill>
                  <a:srgbClr val="000000"/>
                </a:solidFill>
                <a:latin typeface="Arial" pitchFamily="32" charset="0"/>
                <a:ea typeface="msgothic" charset="0"/>
                <a:cs typeface="msgothic" charset="0"/>
              </a:rPr>
              <a:t> </a:t>
            </a:r>
            <a:r>
              <a:rPr lang="en-GB" sz="1100" b="1" dirty="0" err="1">
                <a:solidFill>
                  <a:srgbClr val="000000"/>
                </a:solidFill>
                <a:latin typeface="Arial" pitchFamily="32" charset="0"/>
                <a:ea typeface="msgothic" charset="0"/>
                <a:cs typeface="msgothic" charset="0"/>
              </a:rPr>
              <a:t>Physiol</a:t>
            </a:r>
            <a:r>
              <a:rPr lang="en-GB" sz="1100" b="1" dirty="0">
                <a:solidFill>
                  <a:srgbClr val="000000"/>
                </a:solidFill>
                <a:latin typeface="Arial" pitchFamily="32" charset="0"/>
                <a:ea typeface="msgothic" charset="0"/>
                <a:cs typeface="msgothic" charset="0"/>
              </a:rPr>
              <a:t> 2007;103:2129-2136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2" charset="0"/>
                <a:ea typeface="msgothic" charset="0"/>
                <a:cs typeface="msgothic" charset="0"/>
              </a:rPr>
              <a:t>©2007 by American Physiological Society</a:t>
            </a:r>
          </a:p>
        </p:txBody>
      </p:sp>
      <p:sp>
        <p:nvSpPr>
          <p:cNvPr id="8" name="Title 7"/>
          <p:cNvSpPr>
            <a:spLocks noGrp="1"/>
          </p:cNvSpPr>
          <p:nvPr>
            <p:ph type="title"/>
          </p:nvPr>
        </p:nvSpPr>
        <p:spPr/>
        <p:txBody>
          <a:bodyPr>
            <a:normAutofit/>
          </a:bodyPr>
          <a:lstStyle/>
          <a:p>
            <a:r>
              <a:rPr lang="en-US" sz="3200" dirty="0" smtClean="0"/>
              <a:t>Preconditioning in the Mitochondria</a:t>
            </a:r>
            <a:endParaRPr lang="en-US" sz="3200" dirty="0"/>
          </a:p>
        </p:txBody>
      </p:sp>
      <p:sp>
        <p:nvSpPr>
          <p:cNvPr id="7" name="Slide Number Placeholder 6"/>
          <p:cNvSpPr>
            <a:spLocks noGrp="1"/>
          </p:cNvSpPr>
          <p:nvPr>
            <p:ph type="sldNum" sz="quarter" idx="12"/>
          </p:nvPr>
        </p:nvSpPr>
        <p:spPr/>
        <p:txBody>
          <a:bodyPr/>
          <a:lstStyle/>
          <a:p>
            <a:fld id="{788F6188-49CD-BC4C-8668-05A2AFD27826}" type="slidenum">
              <a:rPr lang="en-US" smtClean="0"/>
              <a:pPr/>
              <a:t>11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Mitochondria</a:t>
            </a:r>
            <a:endParaRPr lang="en-US" sz="3200" dirty="0"/>
          </a:p>
        </p:txBody>
      </p:sp>
      <p:sp>
        <p:nvSpPr>
          <p:cNvPr id="3" name="Content Placeholder 2"/>
          <p:cNvSpPr>
            <a:spLocks noGrp="1"/>
          </p:cNvSpPr>
          <p:nvPr>
            <p:ph idx="1"/>
          </p:nvPr>
        </p:nvSpPr>
        <p:spPr>
          <a:xfrm>
            <a:off x="4417295" y="1269996"/>
            <a:ext cx="4388038" cy="2455335"/>
          </a:xfrm>
        </p:spPr>
        <p:txBody>
          <a:bodyPr>
            <a:normAutofit fontScale="85000" lnSpcReduction="10000"/>
          </a:bodyPr>
          <a:lstStyle/>
          <a:p>
            <a:r>
              <a:rPr lang="en-US" sz="2000" dirty="0" smtClean="0"/>
              <a:t>Function:</a:t>
            </a:r>
          </a:p>
          <a:p>
            <a:pPr lvl="1"/>
            <a:r>
              <a:rPr lang="en-US" sz="2000" dirty="0" smtClean="0"/>
              <a:t>Produce energy (ATP/ADP) for the cell.</a:t>
            </a:r>
          </a:p>
          <a:p>
            <a:pPr lvl="1"/>
            <a:r>
              <a:rPr lang="en-US" sz="2000" dirty="0" smtClean="0"/>
              <a:t>Apoptosis</a:t>
            </a:r>
          </a:p>
          <a:p>
            <a:r>
              <a:rPr lang="en-US" sz="2000" dirty="0" smtClean="0"/>
              <a:t>Bean-shaped or thread-like with average diameter of about 0.5 µ</a:t>
            </a:r>
            <a:r>
              <a:rPr lang="en-US" sz="2000" dirty="0" err="1" smtClean="0"/>
              <a:t>m</a:t>
            </a:r>
            <a:r>
              <a:rPr lang="en-US" sz="2000" dirty="0" smtClean="0"/>
              <a:t> and length from 1 to 7 µ</a:t>
            </a:r>
            <a:r>
              <a:rPr lang="en-US" sz="2000" dirty="0" err="1" smtClean="0"/>
              <a:t>m</a:t>
            </a:r>
            <a:r>
              <a:rPr lang="en-US" sz="2000" dirty="0" smtClean="0"/>
              <a:t>.</a:t>
            </a:r>
          </a:p>
          <a:p>
            <a:r>
              <a:rPr lang="en-US" sz="2000" dirty="0" smtClean="0"/>
              <a:t>The number of mitochondria correlates with the cell’s level of metabolic activity</a:t>
            </a:r>
          </a:p>
          <a:p>
            <a:pPr lvl="1"/>
            <a:r>
              <a:rPr lang="en-US" sz="2000" dirty="0" smtClean="0"/>
              <a:t>Skin and Muscle Cells</a:t>
            </a:r>
          </a:p>
          <a:p>
            <a:pPr>
              <a:buNone/>
            </a:pPr>
            <a:endParaRPr lang="en-US" sz="2000" dirty="0" smtClean="0"/>
          </a:p>
          <a:p>
            <a:pPr>
              <a:buNone/>
            </a:pPr>
            <a:endParaRPr lang="en-US" sz="2000" dirty="0" smtClean="0"/>
          </a:p>
          <a:p>
            <a:endParaRPr lang="en-US" sz="2000" dirty="0"/>
          </a:p>
        </p:txBody>
      </p:sp>
      <p:pic>
        <p:nvPicPr>
          <p:cNvPr id="46082" name="Picture 2"/>
          <p:cNvPicPr>
            <a:picLocks noChangeAspect="1" noChangeArrowheads="1"/>
          </p:cNvPicPr>
          <p:nvPr/>
        </p:nvPicPr>
        <p:blipFill>
          <a:blip r:embed="rId4"/>
          <a:srcRect/>
          <a:stretch>
            <a:fillRect/>
          </a:stretch>
        </p:blipFill>
        <p:spPr bwMode="auto">
          <a:xfrm>
            <a:off x="270934" y="1701302"/>
            <a:ext cx="3759200" cy="3962401"/>
          </a:xfrm>
          <a:prstGeom prst="rect">
            <a:avLst/>
          </a:prstGeom>
          <a:noFill/>
          <a:ln w="9525">
            <a:noFill/>
            <a:miter lim="800000"/>
            <a:headEnd/>
            <a:tailEnd/>
          </a:ln>
          <a:effectLst/>
        </p:spPr>
      </p:pic>
      <p:sp>
        <p:nvSpPr>
          <p:cNvPr id="5" name="Rectangle 4"/>
          <p:cNvSpPr/>
          <p:nvPr/>
        </p:nvSpPr>
        <p:spPr>
          <a:xfrm>
            <a:off x="0" y="6434666"/>
            <a:ext cx="4555067" cy="423334"/>
          </a:xfrm>
          <a:prstGeom prst="rect">
            <a:avLst/>
          </a:prstGeom>
        </p:spPr>
        <p:txBody>
          <a:bodyPr wrap="square">
            <a:normAutofit fontScale="32500" lnSpcReduction="20000"/>
          </a:bodyPr>
          <a:lstStyle/>
          <a:p>
            <a:r>
              <a:rPr lang="en-US" dirty="0" smtClean="0"/>
              <a:t>http://ic.galegroup.com.ezproxy.bishops.com:2048/ic/scic/ReferenceDetailsPage/ReferenceDetailsWindow?failOverType=&amp;query=&amp;</a:t>
            </a:r>
            <a:r>
              <a:rPr lang="en-US" dirty="0" err="1" smtClean="0"/>
              <a:t>prodId</a:t>
            </a:r>
            <a:r>
              <a:rPr lang="en-US" dirty="0" smtClean="0"/>
              <a:t>=</a:t>
            </a:r>
            <a:r>
              <a:rPr lang="en-US" dirty="0" err="1" smtClean="0"/>
              <a:t>SCIC&amp;windowstate</a:t>
            </a:r>
            <a:r>
              <a:rPr lang="en-US" dirty="0" smtClean="0"/>
              <a:t>=</a:t>
            </a:r>
            <a:r>
              <a:rPr lang="en-US" dirty="0" err="1" smtClean="0"/>
              <a:t>normal&amp;contentModules</a:t>
            </a:r>
            <a:r>
              <a:rPr lang="en-US" dirty="0" smtClean="0"/>
              <a:t>=&amp;mode=</a:t>
            </a:r>
            <a:r>
              <a:rPr lang="en-US" dirty="0" err="1" smtClean="0"/>
              <a:t>view&amp;displayGroupName</a:t>
            </a:r>
            <a:r>
              <a:rPr lang="en-US" dirty="0" smtClean="0"/>
              <a:t>=</a:t>
            </a:r>
            <a:r>
              <a:rPr lang="en-US" dirty="0" err="1" smtClean="0"/>
              <a:t>Reference&amp;limiter</a:t>
            </a:r>
            <a:r>
              <a:rPr lang="en-US" dirty="0" smtClean="0"/>
              <a:t>=&amp;</a:t>
            </a:r>
            <a:r>
              <a:rPr lang="en-US" dirty="0" err="1" smtClean="0"/>
              <a:t>currPage</a:t>
            </a:r>
            <a:r>
              <a:rPr lang="en-US" dirty="0" smtClean="0"/>
              <a:t>=&amp;</a:t>
            </a:r>
            <a:r>
              <a:rPr lang="en-US" dirty="0" err="1" smtClean="0"/>
              <a:t>disableHighlighting</a:t>
            </a:r>
            <a:r>
              <a:rPr lang="en-US" dirty="0" smtClean="0"/>
              <a:t>=</a:t>
            </a:r>
            <a:r>
              <a:rPr lang="en-US" dirty="0" err="1" smtClean="0"/>
              <a:t>false&amp;source</a:t>
            </a:r>
            <a:r>
              <a:rPr lang="en-US" dirty="0" smtClean="0"/>
              <a:t>=&amp;</a:t>
            </a:r>
            <a:r>
              <a:rPr lang="en-US" dirty="0" err="1" smtClean="0"/>
              <a:t>sortBy</a:t>
            </a:r>
            <a:r>
              <a:rPr lang="en-US" dirty="0" smtClean="0"/>
              <a:t>=&amp;</a:t>
            </a:r>
            <a:r>
              <a:rPr lang="en-US" dirty="0" err="1" smtClean="0"/>
              <a:t>displayGroups</a:t>
            </a:r>
            <a:r>
              <a:rPr lang="en-US" dirty="0" smtClean="0"/>
              <a:t>=&amp;action=</a:t>
            </a:r>
            <a:r>
              <a:rPr lang="en-US" dirty="0" err="1" smtClean="0"/>
              <a:t>e&amp;catId</a:t>
            </a:r>
            <a:r>
              <a:rPr lang="en-US" dirty="0" smtClean="0"/>
              <a:t>=&amp;</a:t>
            </a:r>
            <a:r>
              <a:rPr lang="en-US" dirty="0" err="1" smtClean="0"/>
              <a:t>activityType</a:t>
            </a:r>
            <a:r>
              <a:rPr lang="en-US" dirty="0" smtClean="0"/>
              <a:t>=&amp;</a:t>
            </a:r>
            <a:r>
              <a:rPr lang="en-US" dirty="0" err="1" smtClean="0"/>
              <a:t>scanId</a:t>
            </a:r>
            <a:r>
              <a:rPr lang="en-US" dirty="0" smtClean="0"/>
              <a:t>=&amp;</a:t>
            </a:r>
            <a:r>
              <a:rPr lang="en-US" dirty="0" err="1" smtClean="0"/>
              <a:t>documentId</a:t>
            </a:r>
            <a:r>
              <a:rPr lang="en-US" dirty="0" smtClean="0"/>
              <a:t>=GALE%7CCV2642150245#biol_03_img0290&amp;userGroupName=</a:t>
            </a:r>
            <a:r>
              <a:rPr lang="en-US" dirty="0" err="1" smtClean="0"/>
              <a:t>bishops&amp;jsid</a:t>
            </a:r>
            <a:r>
              <a:rPr lang="en-US" dirty="0" smtClean="0"/>
              <a:t>=4a4b3047cc54de6c472e10cfb18feb53</a:t>
            </a:r>
            <a:endParaRPr lang="en-US" dirty="0"/>
          </a:p>
        </p:txBody>
      </p:sp>
      <p:sp>
        <p:nvSpPr>
          <p:cNvPr id="7" name="Slide Number Placeholder 6"/>
          <p:cNvSpPr>
            <a:spLocks noGrp="1"/>
          </p:cNvSpPr>
          <p:nvPr>
            <p:ph type="sldNum" sz="quarter" idx="12"/>
          </p:nvPr>
        </p:nvSpPr>
        <p:spPr/>
        <p:txBody>
          <a:bodyPr/>
          <a:lstStyle/>
          <a:p>
            <a:fld id="{788F6188-49CD-BC4C-8668-05A2AFD27826}" type="slidenum">
              <a:rPr lang="en-US" smtClean="0"/>
              <a:pPr/>
              <a:t>12</a:t>
            </a:fld>
            <a:endParaRPr lang="en-US"/>
          </a:p>
        </p:txBody>
      </p:sp>
      <p:sp>
        <p:nvSpPr>
          <p:cNvPr id="8" name="Text Box 31"/>
          <p:cNvSpPr txBox="1">
            <a:spLocks noChangeArrowheads="1"/>
          </p:cNvSpPr>
          <p:nvPr/>
        </p:nvSpPr>
        <p:spPr bwMode="auto">
          <a:xfrm>
            <a:off x="6743171" y="6186923"/>
            <a:ext cx="2062162" cy="5232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p>
            <a:pPr algn="ctr"/>
            <a:r>
              <a:rPr lang="en-US" sz="1400" dirty="0"/>
              <a:t>Murine Cardiac Mitochondria</a:t>
            </a:r>
          </a:p>
        </p:txBody>
      </p:sp>
      <p:pic>
        <p:nvPicPr>
          <p:cNvPr id="9" name="Picture 45" descr="heart"/>
          <p:cNvPicPr preferRelativeResize="0">
            <a:picLocks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6824132" y="3945460"/>
            <a:ext cx="1981201" cy="2241464"/>
          </a:xfrm>
          <a:prstGeom prst="rect">
            <a:avLst/>
          </a:prstGeom>
          <a:noFill/>
          <a:ln>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Lst>
        </p:spPr>
      </p:pic>
      <p:graphicFrame>
        <p:nvGraphicFramePr>
          <p:cNvPr id="10" name="Object 2"/>
          <p:cNvGraphicFramePr>
            <a:graphicFrameLocks noChangeAspect="1"/>
          </p:cNvGraphicFramePr>
          <p:nvPr/>
        </p:nvGraphicFramePr>
        <p:xfrm>
          <a:off x="4417294" y="3945460"/>
          <a:ext cx="2135906" cy="2217533"/>
        </p:xfrm>
        <a:graphic>
          <a:graphicData uri="http://schemas.openxmlformats.org/presentationml/2006/ole">
            <p:oleObj spid="_x0000_s36866" name="Image" r:id="rId6" imgW="2319533" imgH="2218761" progId="">
              <p:embed/>
            </p:oleObj>
          </a:graphicData>
        </a:graphic>
      </p:graphicFrame>
      <p:sp>
        <p:nvSpPr>
          <p:cNvPr id="11" name="Text Box 4"/>
          <p:cNvSpPr txBox="1">
            <a:spLocks noChangeArrowheads="1"/>
          </p:cNvSpPr>
          <p:nvPr/>
        </p:nvSpPr>
        <p:spPr bwMode="auto">
          <a:xfrm>
            <a:off x="4772894" y="6198255"/>
            <a:ext cx="1361206" cy="5232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pPr algn="ctr"/>
            <a:r>
              <a:rPr lang="en-US" sz="1400" dirty="0"/>
              <a:t>Murine Hepatic </a:t>
            </a:r>
            <a:endParaRPr lang="en-US" sz="1400" dirty="0" smtClean="0"/>
          </a:p>
          <a:p>
            <a:pPr algn="ctr"/>
            <a:r>
              <a:rPr lang="en-US" sz="1400" dirty="0" smtClean="0"/>
              <a:t>Mitochondria</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err="1" smtClean="0"/>
              <a:t>Pathophysiological</a:t>
            </a:r>
            <a:r>
              <a:rPr lang="en-US" sz="3200" dirty="0" smtClean="0"/>
              <a:t> Conditions During Ischemia</a:t>
            </a:r>
            <a:endParaRPr lang="en-US" sz="3200" dirty="0"/>
          </a:p>
        </p:txBody>
      </p:sp>
      <p:sp>
        <p:nvSpPr>
          <p:cNvPr id="14" name="Content Placeholder 7"/>
          <p:cNvSpPr>
            <a:spLocks noGrp="1"/>
          </p:cNvSpPr>
          <p:nvPr>
            <p:ph idx="1"/>
          </p:nvPr>
        </p:nvSpPr>
        <p:spPr>
          <a:xfrm>
            <a:off x="118531" y="4495083"/>
            <a:ext cx="5317070" cy="2075055"/>
          </a:xfrm>
        </p:spPr>
        <p:txBody>
          <a:bodyPr>
            <a:noAutofit/>
          </a:bodyPr>
          <a:lstStyle/>
          <a:p>
            <a:r>
              <a:rPr lang="en-US" sz="1700" dirty="0" smtClean="0"/>
              <a:t>In the Mitochondria:</a:t>
            </a:r>
          </a:p>
          <a:p>
            <a:pPr lvl="1"/>
            <a:r>
              <a:rPr lang="en-US" sz="1700" dirty="0" smtClean="0"/>
              <a:t>Hypoxia </a:t>
            </a:r>
            <a:r>
              <a:rPr lang="en-US" sz="1700" dirty="0" err="1" smtClean="0">
                <a:sym typeface="Wingdings"/>
              </a:rPr>
              <a:t></a:t>
            </a:r>
            <a:r>
              <a:rPr lang="en-US" sz="1700" dirty="0" smtClean="0">
                <a:sym typeface="Wingdings"/>
              </a:rPr>
              <a:t> No </a:t>
            </a:r>
            <a:r>
              <a:rPr lang="en-US" sz="1700" dirty="0" smtClean="0">
                <a:sym typeface="Wingdings"/>
              </a:rPr>
              <a:t>f</a:t>
            </a:r>
            <a:r>
              <a:rPr lang="en-US" sz="1700" dirty="0" smtClean="0">
                <a:sym typeface="Wingdings"/>
              </a:rPr>
              <a:t>inal electron acceptor, but ATP </a:t>
            </a:r>
            <a:r>
              <a:rPr lang="en-US" sz="1700" dirty="0" err="1" smtClean="0">
                <a:sym typeface="Wingdings"/>
              </a:rPr>
              <a:t>synthase</a:t>
            </a:r>
            <a:r>
              <a:rPr lang="en-US" sz="1700" dirty="0" smtClean="0">
                <a:sym typeface="Wingdings"/>
              </a:rPr>
              <a:t> pumps in protons for a </a:t>
            </a:r>
            <a:r>
              <a:rPr lang="en-US" sz="1700" b="1" dirty="0" smtClean="0">
                <a:sym typeface="Wingdings"/>
              </a:rPr>
              <a:t>brief</a:t>
            </a:r>
            <a:r>
              <a:rPr lang="en-US" sz="1700" dirty="0" smtClean="0">
                <a:sym typeface="Wingdings"/>
              </a:rPr>
              <a:t> period of time </a:t>
            </a:r>
            <a:r>
              <a:rPr lang="en-US" sz="1700" dirty="0" err="1" smtClean="0">
                <a:sym typeface="Wingdings"/>
              </a:rPr>
              <a:t></a:t>
            </a:r>
            <a:r>
              <a:rPr lang="en-US" sz="1700" dirty="0" smtClean="0">
                <a:sym typeface="Wingdings"/>
              </a:rPr>
              <a:t> pH in the matrix drops </a:t>
            </a:r>
            <a:r>
              <a:rPr lang="en-US" sz="1700" dirty="0" err="1" smtClean="0">
                <a:sym typeface="Wingdings"/>
              </a:rPr>
              <a:t></a:t>
            </a:r>
            <a:r>
              <a:rPr lang="en-US" sz="1700" dirty="0" smtClean="0">
                <a:sym typeface="Wingdings"/>
              </a:rPr>
              <a:t> Exchangers reverse.</a:t>
            </a:r>
            <a:endParaRPr lang="en-US" sz="1700" dirty="0" smtClean="0"/>
          </a:p>
          <a:p>
            <a:pPr lvl="1"/>
            <a:r>
              <a:rPr lang="en-US" sz="1700" dirty="0" smtClean="0"/>
              <a:t>Decrease </a:t>
            </a:r>
            <a:r>
              <a:rPr lang="en-US" sz="1700" dirty="0" smtClean="0"/>
              <a:t>in ATP and Increase in ADP</a:t>
            </a:r>
          </a:p>
          <a:p>
            <a:pPr lvl="1"/>
            <a:r>
              <a:rPr lang="en-US" sz="1700" dirty="0" smtClean="0">
                <a:sym typeface="Wingdings"/>
              </a:rPr>
              <a:t>Increase of Carbon </a:t>
            </a:r>
            <a:r>
              <a:rPr lang="en-US" sz="1700" dirty="0" smtClean="0">
                <a:sym typeface="Wingdings"/>
              </a:rPr>
              <a:t>Dioxide</a:t>
            </a:r>
            <a:endParaRPr lang="en-US" sz="1700" dirty="0" smtClean="0">
              <a:sym typeface="Wingdings"/>
            </a:endParaRPr>
          </a:p>
        </p:txBody>
      </p:sp>
      <p:sp>
        <p:nvSpPr>
          <p:cNvPr id="9" name="Rectangle 8"/>
          <p:cNvSpPr/>
          <p:nvPr/>
        </p:nvSpPr>
        <p:spPr>
          <a:xfrm>
            <a:off x="0" y="6620933"/>
            <a:ext cx="2817813" cy="237067"/>
          </a:xfrm>
          <a:prstGeom prst="rect">
            <a:avLst/>
          </a:prstGeom>
        </p:spPr>
        <p:txBody>
          <a:bodyPr wrap="square">
            <a:normAutofit fontScale="25000" lnSpcReduction="20000"/>
          </a:bodyPr>
          <a:lstStyle/>
          <a:p>
            <a:r>
              <a:rPr lang="en-US" dirty="0" smtClean="0"/>
              <a:t>Oxford English Dictionary. </a:t>
            </a:r>
            <a:r>
              <a:rPr lang="en-US" dirty="0" smtClean="0">
                <a:hlinkClick r:id="rId3"/>
              </a:rPr>
              <a:t>http://www.oed.com/view/Entry/99924?redirectedFrom=ischemia#eid</a:t>
            </a:r>
            <a:r>
              <a:rPr lang="en-US" dirty="0" smtClean="0"/>
              <a:t> </a:t>
            </a:r>
            <a:endParaRPr lang="en-US" dirty="0"/>
          </a:p>
        </p:txBody>
      </p:sp>
      <p:sp>
        <p:nvSpPr>
          <p:cNvPr id="6" name="Rectangle 5"/>
          <p:cNvSpPr/>
          <p:nvPr/>
        </p:nvSpPr>
        <p:spPr>
          <a:xfrm>
            <a:off x="2817813" y="6581002"/>
            <a:ext cx="6326187" cy="276998"/>
          </a:xfrm>
          <a:prstGeom prst="rect">
            <a:avLst/>
          </a:prstGeom>
        </p:spPr>
        <p:txBody>
          <a:bodyPr>
            <a:normAutofit fontScale="32500" lnSpcReduction="20000"/>
          </a:bodyPr>
          <a:lstStyle/>
          <a:p>
            <a:r>
              <a:rPr lang="en-US" dirty="0" smtClean="0"/>
              <a:t>Zhang J et al. Perspectives on: SGP symposium on mitochondrial physiology and medicine: mitochondrial proteome design: from molecular identity to </a:t>
            </a:r>
            <a:r>
              <a:rPr lang="en-US" dirty="0" err="1" smtClean="0"/>
              <a:t>pathophysiological</a:t>
            </a:r>
            <a:r>
              <a:rPr lang="en-US" dirty="0" smtClean="0"/>
              <a:t> regulation.</a:t>
            </a:r>
          </a:p>
          <a:p>
            <a:r>
              <a:rPr lang="en-US" i="1" dirty="0" smtClean="0"/>
              <a:t>J Gen Physiol</a:t>
            </a:r>
            <a:r>
              <a:rPr lang="en-US" dirty="0" smtClean="0"/>
              <a:t>. 2012 Jun;</a:t>
            </a:r>
            <a:r>
              <a:rPr lang="en-US" b="1" dirty="0" smtClean="0"/>
              <a:t>139(6</a:t>
            </a:r>
            <a:r>
              <a:rPr lang="en-US" dirty="0" smtClean="0"/>
              <a:t>):395-406.</a:t>
            </a:r>
          </a:p>
          <a:p>
            <a:endParaRPr lang="en-US" dirty="0"/>
          </a:p>
        </p:txBody>
      </p:sp>
      <p:sp>
        <p:nvSpPr>
          <p:cNvPr id="8" name="Slide Number Placeholder 7"/>
          <p:cNvSpPr>
            <a:spLocks noGrp="1"/>
          </p:cNvSpPr>
          <p:nvPr>
            <p:ph type="sldNum" sz="quarter" idx="12"/>
          </p:nvPr>
        </p:nvSpPr>
        <p:spPr/>
        <p:txBody>
          <a:bodyPr/>
          <a:lstStyle/>
          <a:p>
            <a:fld id="{788F6188-49CD-BC4C-8668-05A2AFD27826}" type="slidenum">
              <a:rPr lang="en-US" smtClean="0"/>
              <a:pPr/>
              <a:t>13</a:t>
            </a:fld>
            <a:endParaRPr lang="en-US"/>
          </a:p>
        </p:txBody>
      </p:sp>
      <p:grpSp>
        <p:nvGrpSpPr>
          <p:cNvPr id="11" name="Group 10"/>
          <p:cNvGrpSpPr/>
          <p:nvPr/>
        </p:nvGrpSpPr>
        <p:grpSpPr>
          <a:xfrm>
            <a:off x="301955" y="1432648"/>
            <a:ext cx="4919724" cy="3251556"/>
            <a:chOff x="-508347" y="289785"/>
            <a:chExt cx="8948945" cy="6175776"/>
          </a:xfrm>
        </p:grpSpPr>
        <p:sp>
          <p:nvSpPr>
            <p:cNvPr id="12" name="Oval 11"/>
            <p:cNvSpPr/>
            <p:nvPr/>
          </p:nvSpPr>
          <p:spPr>
            <a:xfrm>
              <a:off x="1493248" y="1956364"/>
              <a:ext cx="6093140" cy="3123318"/>
            </a:xfrm>
            <a:prstGeom prst="ellipse">
              <a:avLst/>
            </a:prstGeom>
            <a:solidFill>
              <a:srgbClr val="004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1833272" y="2108844"/>
              <a:ext cx="5401443" cy="2769734"/>
            </a:xfrm>
            <a:custGeom>
              <a:avLst/>
              <a:gdLst>
                <a:gd name="connsiteX0" fmla="*/ 62599 w 5401443"/>
                <a:gd name="connsiteY0" fmla="*/ 1583131 h 2769734"/>
                <a:gd name="connsiteX1" fmla="*/ 26828 w 5401443"/>
                <a:gd name="connsiteY1" fmla="*/ 1135919 h 2769734"/>
                <a:gd name="connsiteX2" fmla="*/ 223569 w 5401443"/>
                <a:gd name="connsiteY2" fmla="*/ 831814 h 2769734"/>
                <a:gd name="connsiteX3" fmla="*/ 795907 w 5401443"/>
                <a:gd name="connsiteY3" fmla="*/ 1135919 h 2769734"/>
                <a:gd name="connsiteX4" fmla="*/ 921106 w 5401443"/>
                <a:gd name="connsiteY4" fmla="*/ 1028588 h 2769734"/>
                <a:gd name="connsiteX5" fmla="*/ 491853 w 5401443"/>
                <a:gd name="connsiteY5" fmla="*/ 742372 h 2769734"/>
                <a:gd name="connsiteX6" fmla="*/ 1189390 w 5401443"/>
                <a:gd name="connsiteY6" fmla="*/ 330937 h 2769734"/>
                <a:gd name="connsiteX7" fmla="*/ 1547102 w 5401443"/>
                <a:gd name="connsiteY7" fmla="*/ 760260 h 2769734"/>
                <a:gd name="connsiteX8" fmla="*/ 1672301 w 5401443"/>
                <a:gd name="connsiteY8" fmla="*/ 688706 h 2769734"/>
                <a:gd name="connsiteX9" fmla="*/ 1475559 w 5401443"/>
                <a:gd name="connsiteY9" fmla="*/ 205717 h 2769734"/>
                <a:gd name="connsiteX10" fmla="*/ 2512923 w 5401443"/>
                <a:gd name="connsiteY10" fmla="*/ 44721 h 2769734"/>
                <a:gd name="connsiteX11" fmla="*/ 2638122 w 5401443"/>
                <a:gd name="connsiteY11" fmla="*/ 474045 h 2769734"/>
                <a:gd name="connsiteX12" fmla="*/ 2745435 w 5401443"/>
                <a:gd name="connsiteY12" fmla="*/ 456156 h 2769734"/>
                <a:gd name="connsiteX13" fmla="*/ 2745435 w 5401443"/>
                <a:gd name="connsiteY13" fmla="*/ 98386 h 2769734"/>
                <a:gd name="connsiteX14" fmla="*/ 3603943 w 5401443"/>
                <a:gd name="connsiteY14" fmla="*/ 134163 h 2769734"/>
                <a:gd name="connsiteX15" fmla="*/ 3621828 w 5401443"/>
                <a:gd name="connsiteY15" fmla="*/ 903368 h 2769734"/>
                <a:gd name="connsiteX16" fmla="*/ 3747027 w 5401443"/>
                <a:gd name="connsiteY16" fmla="*/ 921257 h 2769734"/>
                <a:gd name="connsiteX17" fmla="*/ 3872226 w 5401443"/>
                <a:gd name="connsiteY17" fmla="*/ 259383 h 2769734"/>
                <a:gd name="connsiteX18" fmla="*/ 4623420 w 5401443"/>
                <a:gd name="connsiteY18" fmla="*/ 491933 h 2769734"/>
                <a:gd name="connsiteX19" fmla="*/ 4659192 w 5401443"/>
                <a:gd name="connsiteY19" fmla="*/ 867591 h 2769734"/>
                <a:gd name="connsiteX20" fmla="*/ 4820162 w 5401443"/>
                <a:gd name="connsiteY20" fmla="*/ 921257 h 2769734"/>
                <a:gd name="connsiteX21" fmla="*/ 4891704 w 5401443"/>
                <a:gd name="connsiteY21" fmla="*/ 688706 h 2769734"/>
                <a:gd name="connsiteX22" fmla="*/ 5303072 w 5401443"/>
                <a:gd name="connsiteY22" fmla="*/ 1153807 h 2769734"/>
                <a:gd name="connsiteX23" fmla="*/ 4623420 w 5401443"/>
                <a:gd name="connsiteY23" fmla="*/ 1511577 h 2769734"/>
                <a:gd name="connsiteX24" fmla="*/ 4694963 w 5401443"/>
                <a:gd name="connsiteY24" fmla="*/ 1618908 h 2769734"/>
                <a:gd name="connsiteX25" fmla="*/ 5320958 w 5401443"/>
                <a:gd name="connsiteY25" fmla="*/ 1368469 h 2769734"/>
                <a:gd name="connsiteX26" fmla="*/ 5177873 w 5401443"/>
                <a:gd name="connsiteY26" fmla="*/ 1923012 h 2769734"/>
                <a:gd name="connsiteX27" fmla="*/ 4462450 w 5401443"/>
                <a:gd name="connsiteY27" fmla="*/ 2406002 h 2769734"/>
                <a:gd name="connsiteX28" fmla="*/ 4355137 w 5401443"/>
                <a:gd name="connsiteY28" fmla="*/ 2155563 h 2769734"/>
                <a:gd name="connsiteX29" fmla="*/ 4212052 w 5401443"/>
                <a:gd name="connsiteY29" fmla="*/ 2191340 h 2769734"/>
                <a:gd name="connsiteX30" fmla="*/ 4247823 w 5401443"/>
                <a:gd name="connsiteY30" fmla="*/ 2459667 h 2769734"/>
                <a:gd name="connsiteX31" fmla="*/ 3335659 w 5401443"/>
                <a:gd name="connsiteY31" fmla="*/ 2674329 h 2769734"/>
                <a:gd name="connsiteX32" fmla="*/ 2977948 w 5401443"/>
                <a:gd name="connsiteY32" fmla="*/ 1887235 h 2769734"/>
                <a:gd name="connsiteX33" fmla="*/ 2888520 w 5401443"/>
                <a:gd name="connsiteY33" fmla="*/ 1940901 h 2769734"/>
                <a:gd name="connsiteX34" fmla="*/ 2977948 w 5401443"/>
                <a:gd name="connsiteY34" fmla="*/ 2602775 h 2769734"/>
                <a:gd name="connsiteX35" fmla="*/ 2137326 w 5401443"/>
                <a:gd name="connsiteY35" fmla="*/ 2638552 h 2769734"/>
                <a:gd name="connsiteX36" fmla="*/ 2137326 w 5401443"/>
                <a:gd name="connsiteY36" fmla="*/ 2406002 h 2769734"/>
                <a:gd name="connsiteX37" fmla="*/ 2030012 w 5401443"/>
                <a:gd name="connsiteY37" fmla="*/ 2441779 h 2769734"/>
                <a:gd name="connsiteX38" fmla="*/ 1940584 w 5401443"/>
                <a:gd name="connsiteY38" fmla="*/ 2602775 h 2769734"/>
                <a:gd name="connsiteX39" fmla="*/ 1171505 w 5401443"/>
                <a:gd name="connsiteY39" fmla="*/ 2370225 h 2769734"/>
                <a:gd name="connsiteX40" fmla="*/ 1332475 w 5401443"/>
                <a:gd name="connsiteY40" fmla="*/ 1744127 h 2769734"/>
                <a:gd name="connsiteX41" fmla="*/ 1189390 w 5401443"/>
                <a:gd name="connsiteY41" fmla="*/ 1708350 h 2769734"/>
                <a:gd name="connsiteX42" fmla="*/ 992649 w 5401443"/>
                <a:gd name="connsiteY42" fmla="*/ 2262894 h 2769734"/>
                <a:gd name="connsiteX43" fmla="*/ 312997 w 5401443"/>
                <a:gd name="connsiteY43" fmla="*/ 1869347 h 2769734"/>
                <a:gd name="connsiteX44" fmla="*/ 491853 w 5401443"/>
                <a:gd name="connsiteY44" fmla="*/ 1636796 h 2769734"/>
                <a:gd name="connsiteX45" fmla="*/ 384539 w 5401443"/>
                <a:gd name="connsiteY45" fmla="*/ 1529466 h 2769734"/>
                <a:gd name="connsiteX46" fmla="*/ 223569 w 5401443"/>
                <a:gd name="connsiteY46" fmla="*/ 1708350 h 2769734"/>
                <a:gd name="connsiteX47" fmla="*/ 44713 w 5401443"/>
                <a:gd name="connsiteY47" fmla="*/ 1511577 h 276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01443" h="2769734">
                  <a:moveTo>
                    <a:pt x="62599" y="1583131"/>
                  </a:moveTo>
                  <a:cubicBezTo>
                    <a:pt x="31299" y="1422134"/>
                    <a:pt x="0" y="1261138"/>
                    <a:pt x="26828" y="1135919"/>
                  </a:cubicBezTo>
                  <a:cubicBezTo>
                    <a:pt x="53656" y="1010700"/>
                    <a:pt x="95389" y="831814"/>
                    <a:pt x="223569" y="831814"/>
                  </a:cubicBezTo>
                  <a:cubicBezTo>
                    <a:pt x="351749" y="831814"/>
                    <a:pt x="679651" y="1103123"/>
                    <a:pt x="795907" y="1135919"/>
                  </a:cubicBezTo>
                  <a:cubicBezTo>
                    <a:pt x="912163" y="1168715"/>
                    <a:pt x="971782" y="1094179"/>
                    <a:pt x="921106" y="1028588"/>
                  </a:cubicBezTo>
                  <a:cubicBezTo>
                    <a:pt x="870430" y="962997"/>
                    <a:pt x="447139" y="858647"/>
                    <a:pt x="491853" y="742372"/>
                  </a:cubicBezTo>
                  <a:cubicBezTo>
                    <a:pt x="536567" y="626097"/>
                    <a:pt x="1013515" y="327956"/>
                    <a:pt x="1189390" y="330937"/>
                  </a:cubicBezTo>
                  <a:cubicBezTo>
                    <a:pt x="1365265" y="333918"/>
                    <a:pt x="1466617" y="700632"/>
                    <a:pt x="1547102" y="760260"/>
                  </a:cubicBezTo>
                  <a:cubicBezTo>
                    <a:pt x="1627587" y="819888"/>
                    <a:pt x="1684225" y="781130"/>
                    <a:pt x="1672301" y="688706"/>
                  </a:cubicBezTo>
                  <a:cubicBezTo>
                    <a:pt x="1660377" y="596282"/>
                    <a:pt x="1335455" y="313048"/>
                    <a:pt x="1475559" y="205717"/>
                  </a:cubicBezTo>
                  <a:cubicBezTo>
                    <a:pt x="1615663" y="98386"/>
                    <a:pt x="2319163" y="0"/>
                    <a:pt x="2512923" y="44721"/>
                  </a:cubicBezTo>
                  <a:cubicBezTo>
                    <a:pt x="2706683" y="89442"/>
                    <a:pt x="2599370" y="405473"/>
                    <a:pt x="2638122" y="474045"/>
                  </a:cubicBezTo>
                  <a:cubicBezTo>
                    <a:pt x="2676874" y="542617"/>
                    <a:pt x="2727550" y="518766"/>
                    <a:pt x="2745435" y="456156"/>
                  </a:cubicBezTo>
                  <a:cubicBezTo>
                    <a:pt x="2763321" y="393546"/>
                    <a:pt x="2602350" y="152051"/>
                    <a:pt x="2745435" y="98386"/>
                  </a:cubicBezTo>
                  <a:cubicBezTo>
                    <a:pt x="2888520" y="44721"/>
                    <a:pt x="3457878" y="0"/>
                    <a:pt x="3603943" y="134163"/>
                  </a:cubicBezTo>
                  <a:cubicBezTo>
                    <a:pt x="3750008" y="268326"/>
                    <a:pt x="3597981" y="772186"/>
                    <a:pt x="3621828" y="903368"/>
                  </a:cubicBezTo>
                  <a:cubicBezTo>
                    <a:pt x="3645675" y="1034550"/>
                    <a:pt x="3705294" y="1028588"/>
                    <a:pt x="3747027" y="921257"/>
                  </a:cubicBezTo>
                  <a:cubicBezTo>
                    <a:pt x="3788760" y="813926"/>
                    <a:pt x="3726160" y="330937"/>
                    <a:pt x="3872226" y="259383"/>
                  </a:cubicBezTo>
                  <a:cubicBezTo>
                    <a:pt x="4018292" y="187829"/>
                    <a:pt x="4492259" y="390565"/>
                    <a:pt x="4623420" y="491933"/>
                  </a:cubicBezTo>
                  <a:cubicBezTo>
                    <a:pt x="4754581" y="593301"/>
                    <a:pt x="4626402" y="796037"/>
                    <a:pt x="4659192" y="867591"/>
                  </a:cubicBezTo>
                  <a:cubicBezTo>
                    <a:pt x="4691982" y="939145"/>
                    <a:pt x="4781410" y="951071"/>
                    <a:pt x="4820162" y="921257"/>
                  </a:cubicBezTo>
                  <a:cubicBezTo>
                    <a:pt x="4858914" y="891443"/>
                    <a:pt x="4811219" y="649948"/>
                    <a:pt x="4891704" y="688706"/>
                  </a:cubicBezTo>
                  <a:cubicBezTo>
                    <a:pt x="4972189" y="727464"/>
                    <a:pt x="5347786" y="1016662"/>
                    <a:pt x="5303072" y="1153807"/>
                  </a:cubicBezTo>
                  <a:cubicBezTo>
                    <a:pt x="5258358" y="1290952"/>
                    <a:pt x="4724771" y="1434060"/>
                    <a:pt x="4623420" y="1511577"/>
                  </a:cubicBezTo>
                  <a:cubicBezTo>
                    <a:pt x="4522069" y="1589094"/>
                    <a:pt x="4578707" y="1642759"/>
                    <a:pt x="4694963" y="1618908"/>
                  </a:cubicBezTo>
                  <a:cubicBezTo>
                    <a:pt x="4811219" y="1595057"/>
                    <a:pt x="5240473" y="1317785"/>
                    <a:pt x="5320958" y="1368469"/>
                  </a:cubicBezTo>
                  <a:cubicBezTo>
                    <a:pt x="5401443" y="1419153"/>
                    <a:pt x="5320958" y="1750090"/>
                    <a:pt x="5177873" y="1923012"/>
                  </a:cubicBezTo>
                  <a:cubicBezTo>
                    <a:pt x="5034788" y="2095934"/>
                    <a:pt x="4599573" y="2367244"/>
                    <a:pt x="4462450" y="2406002"/>
                  </a:cubicBezTo>
                  <a:cubicBezTo>
                    <a:pt x="4325327" y="2444760"/>
                    <a:pt x="4396870" y="2191340"/>
                    <a:pt x="4355137" y="2155563"/>
                  </a:cubicBezTo>
                  <a:cubicBezTo>
                    <a:pt x="4313404" y="2119786"/>
                    <a:pt x="4229938" y="2140656"/>
                    <a:pt x="4212052" y="2191340"/>
                  </a:cubicBezTo>
                  <a:cubicBezTo>
                    <a:pt x="4194166" y="2242024"/>
                    <a:pt x="4393888" y="2379169"/>
                    <a:pt x="4247823" y="2459667"/>
                  </a:cubicBezTo>
                  <a:cubicBezTo>
                    <a:pt x="4101758" y="2540165"/>
                    <a:pt x="3547305" y="2769734"/>
                    <a:pt x="3335659" y="2674329"/>
                  </a:cubicBezTo>
                  <a:cubicBezTo>
                    <a:pt x="3124013" y="2578924"/>
                    <a:pt x="3052471" y="2009473"/>
                    <a:pt x="2977948" y="1887235"/>
                  </a:cubicBezTo>
                  <a:cubicBezTo>
                    <a:pt x="2903425" y="1764997"/>
                    <a:pt x="2888520" y="1821644"/>
                    <a:pt x="2888520" y="1940901"/>
                  </a:cubicBezTo>
                  <a:cubicBezTo>
                    <a:pt x="2888520" y="2060158"/>
                    <a:pt x="3103147" y="2486500"/>
                    <a:pt x="2977948" y="2602775"/>
                  </a:cubicBezTo>
                  <a:cubicBezTo>
                    <a:pt x="2852749" y="2719050"/>
                    <a:pt x="2277430" y="2671348"/>
                    <a:pt x="2137326" y="2638552"/>
                  </a:cubicBezTo>
                  <a:cubicBezTo>
                    <a:pt x="1997222" y="2605757"/>
                    <a:pt x="2155212" y="2438797"/>
                    <a:pt x="2137326" y="2406002"/>
                  </a:cubicBezTo>
                  <a:cubicBezTo>
                    <a:pt x="2119440" y="2373207"/>
                    <a:pt x="2062802" y="2408984"/>
                    <a:pt x="2030012" y="2441779"/>
                  </a:cubicBezTo>
                  <a:cubicBezTo>
                    <a:pt x="1997222" y="2474574"/>
                    <a:pt x="2083668" y="2614701"/>
                    <a:pt x="1940584" y="2602775"/>
                  </a:cubicBezTo>
                  <a:cubicBezTo>
                    <a:pt x="1797500" y="2590849"/>
                    <a:pt x="1272856" y="2513333"/>
                    <a:pt x="1171505" y="2370225"/>
                  </a:cubicBezTo>
                  <a:cubicBezTo>
                    <a:pt x="1070154" y="2227117"/>
                    <a:pt x="1329494" y="1854439"/>
                    <a:pt x="1332475" y="1744127"/>
                  </a:cubicBezTo>
                  <a:cubicBezTo>
                    <a:pt x="1335456" y="1633815"/>
                    <a:pt x="1246028" y="1621889"/>
                    <a:pt x="1189390" y="1708350"/>
                  </a:cubicBezTo>
                  <a:cubicBezTo>
                    <a:pt x="1132752" y="1794811"/>
                    <a:pt x="1138714" y="2236061"/>
                    <a:pt x="992649" y="2262894"/>
                  </a:cubicBezTo>
                  <a:cubicBezTo>
                    <a:pt x="846584" y="2289727"/>
                    <a:pt x="396463" y="1973697"/>
                    <a:pt x="312997" y="1869347"/>
                  </a:cubicBezTo>
                  <a:cubicBezTo>
                    <a:pt x="229531" y="1764997"/>
                    <a:pt x="479929" y="1693443"/>
                    <a:pt x="491853" y="1636796"/>
                  </a:cubicBezTo>
                  <a:cubicBezTo>
                    <a:pt x="503777" y="1580149"/>
                    <a:pt x="429253" y="1517540"/>
                    <a:pt x="384539" y="1529466"/>
                  </a:cubicBezTo>
                  <a:cubicBezTo>
                    <a:pt x="339825" y="1541392"/>
                    <a:pt x="280207" y="1711332"/>
                    <a:pt x="223569" y="1708350"/>
                  </a:cubicBezTo>
                  <a:cubicBezTo>
                    <a:pt x="166931" y="1705369"/>
                    <a:pt x="44713" y="1511577"/>
                    <a:pt x="44713" y="1511577"/>
                  </a:cubicBezTo>
                </a:path>
              </a:pathLst>
            </a:custGeom>
            <a:solidFill>
              <a:schemeClr val="accent1">
                <a:lumMod val="60000"/>
                <a:lumOff val="40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38"/>
            <p:cNvGrpSpPr/>
            <p:nvPr/>
          </p:nvGrpSpPr>
          <p:grpSpPr>
            <a:xfrm rot="20968655">
              <a:off x="4540835" y="969182"/>
              <a:ext cx="865807" cy="2296956"/>
              <a:chOff x="4720765" y="1097300"/>
              <a:chExt cx="865807" cy="2296956"/>
            </a:xfrm>
          </p:grpSpPr>
          <p:sp>
            <p:nvSpPr>
              <p:cNvPr id="30" name="Magnetic Disk 29"/>
              <p:cNvSpPr/>
              <p:nvPr/>
            </p:nvSpPr>
            <p:spPr>
              <a:xfrm rot="6966187">
                <a:off x="4663255" y="2054912"/>
                <a:ext cx="1052380" cy="498737"/>
              </a:xfrm>
              <a:prstGeom prst="flowChartMagneticDisk">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6200000" flipH="1" flipV="1">
                <a:off x="4526784" y="2334469"/>
                <a:ext cx="1432607" cy="6869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322447" y="1495618"/>
                <a:ext cx="1578272" cy="7816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37"/>
            <p:cNvGrpSpPr/>
            <p:nvPr/>
          </p:nvGrpSpPr>
          <p:grpSpPr>
            <a:xfrm rot="17529861">
              <a:off x="6159688" y="3297108"/>
              <a:ext cx="946315" cy="2231338"/>
              <a:chOff x="4850782" y="1263378"/>
              <a:chExt cx="946315" cy="2231338"/>
            </a:xfrm>
            <a:solidFill>
              <a:srgbClr val="FFFF00"/>
            </a:solidFill>
          </p:grpSpPr>
          <p:sp>
            <p:nvSpPr>
              <p:cNvPr id="27" name="Magnetic Disk 26"/>
              <p:cNvSpPr/>
              <p:nvPr/>
            </p:nvSpPr>
            <p:spPr>
              <a:xfrm rot="6966187">
                <a:off x="4815655" y="2207312"/>
                <a:ext cx="1052380" cy="498737"/>
              </a:xfrm>
              <a:prstGeom prst="flowChartMagneticDisk">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16200000" flipH="1" flipV="1">
                <a:off x="4737309" y="2434928"/>
                <a:ext cx="1432608" cy="686968"/>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4452463" y="1661697"/>
                <a:ext cx="1578273" cy="781636"/>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7" name="Parallelogram 16"/>
            <p:cNvSpPr/>
            <p:nvPr/>
          </p:nvSpPr>
          <p:spPr>
            <a:xfrm>
              <a:off x="994488" y="3124212"/>
              <a:ext cx="1205440" cy="510476"/>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697537" y="3404271"/>
              <a:ext cx="1824329"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201518" y="4454234"/>
              <a:ext cx="822736" cy="755253"/>
            </a:xfrm>
            <a:prstGeom prst="ellips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rot="1799684">
              <a:off x="3036686" y="4141956"/>
              <a:ext cx="329661" cy="1055833"/>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48308" y="4316705"/>
              <a:ext cx="423435" cy="1120238"/>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a:off x="2625494" y="4608833"/>
              <a:ext cx="1798839" cy="6467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89068" y="289785"/>
              <a:ext cx="2414475" cy="1264422"/>
            </a:xfrm>
            <a:prstGeom prst="rect">
              <a:avLst/>
            </a:prstGeom>
            <a:solidFill>
              <a:schemeClr val="accent5"/>
            </a:solidFill>
          </p:spPr>
          <p:txBody>
            <a:bodyPr wrap="square" rtlCol="0">
              <a:noAutofit/>
            </a:bodyPr>
            <a:lstStyle/>
            <a:p>
              <a:pPr algn="ctr"/>
              <a:r>
                <a:rPr lang="en-US" dirty="0" smtClean="0"/>
                <a:t>Na</a:t>
              </a:r>
              <a:r>
                <a:rPr lang="en-US" baseline="30000" dirty="0" smtClean="0"/>
                <a:t>+</a:t>
              </a:r>
              <a:r>
                <a:rPr lang="en-US" dirty="0" smtClean="0"/>
                <a:t>/</a:t>
              </a:r>
              <a:r>
                <a:rPr lang="en-US" dirty="0" smtClean="0"/>
                <a:t>H</a:t>
              </a:r>
              <a:r>
                <a:rPr lang="en-US" baseline="30000" dirty="0" smtClean="0"/>
                <a:t>+</a:t>
              </a:r>
              <a:r>
                <a:rPr lang="en-US" dirty="0" smtClean="0"/>
                <a:t> Exchanger</a:t>
              </a:r>
            </a:p>
            <a:p>
              <a:pPr algn="ctr"/>
              <a:endParaRPr lang="en-US" dirty="0"/>
            </a:p>
          </p:txBody>
        </p:sp>
        <p:sp>
          <p:nvSpPr>
            <p:cNvPr id="24" name="TextBox 23"/>
            <p:cNvSpPr txBox="1"/>
            <p:nvPr/>
          </p:nvSpPr>
          <p:spPr>
            <a:xfrm>
              <a:off x="6028831" y="5197736"/>
              <a:ext cx="2411767" cy="1267825"/>
            </a:xfrm>
            <a:prstGeom prst="rect">
              <a:avLst/>
            </a:prstGeom>
            <a:solidFill>
              <a:srgbClr val="FFFF00"/>
            </a:solidFill>
          </p:spPr>
          <p:txBody>
            <a:bodyPr wrap="square" rtlCol="0">
              <a:noAutofit/>
            </a:bodyPr>
            <a:lstStyle/>
            <a:p>
              <a:pPr algn="ctr"/>
              <a:r>
                <a:rPr lang="en-US" dirty="0" smtClean="0"/>
                <a:t>Na</a:t>
              </a:r>
              <a:r>
                <a:rPr lang="en-US" baseline="30000" dirty="0" smtClean="0"/>
                <a:t>+</a:t>
              </a:r>
              <a:r>
                <a:rPr lang="en-US" dirty="0" smtClean="0"/>
                <a:t>/</a:t>
              </a:r>
              <a:r>
                <a:rPr lang="en-US" dirty="0" smtClean="0"/>
                <a:t>Ca</a:t>
              </a:r>
              <a:r>
                <a:rPr lang="en-US" baseline="30000" dirty="0" smtClean="0"/>
                <a:t>2</a:t>
              </a:r>
              <a:r>
                <a:rPr lang="en-US" baseline="30000" dirty="0" smtClean="0"/>
                <a:t>+</a:t>
              </a:r>
              <a:r>
                <a:rPr lang="en-US" dirty="0" smtClean="0"/>
                <a:t> Exchanger</a:t>
              </a:r>
            </a:p>
            <a:p>
              <a:pPr algn="ctr"/>
              <a:endParaRPr lang="en-US" dirty="0"/>
            </a:p>
          </p:txBody>
        </p:sp>
        <p:sp>
          <p:nvSpPr>
            <p:cNvPr id="25" name="TextBox 24"/>
            <p:cNvSpPr txBox="1"/>
            <p:nvPr/>
          </p:nvSpPr>
          <p:spPr>
            <a:xfrm>
              <a:off x="1833274" y="5252276"/>
              <a:ext cx="1233568" cy="830998"/>
            </a:xfrm>
            <a:prstGeom prst="rect">
              <a:avLst/>
            </a:prstGeom>
            <a:solidFill>
              <a:schemeClr val="accent4">
                <a:lumMod val="50000"/>
              </a:schemeClr>
            </a:solidFill>
          </p:spPr>
          <p:txBody>
            <a:bodyPr wrap="none" rtlCol="0">
              <a:normAutofit/>
            </a:bodyPr>
            <a:lstStyle/>
            <a:p>
              <a:pPr algn="ctr"/>
              <a:r>
                <a:rPr lang="en-US" b="1" dirty="0" smtClean="0">
                  <a:solidFill>
                    <a:schemeClr val="bg1"/>
                  </a:solidFill>
                </a:rPr>
                <a:t>PTP</a:t>
              </a:r>
              <a:endParaRPr lang="en-US" b="1" dirty="0">
                <a:solidFill>
                  <a:schemeClr val="bg1"/>
                </a:solidFill>
              </a:endParaRPr>
            </a:p>
          </p:txBody>
        </p:sp>
        <p:sp>
          <p:nvSpPr>
            <p:cNvPr id="26" name="TextBox 25"/>
            <p:cNvSpPr txBox="1"/>
            <p:nvPr/>
          </p:nvSpPr>
          <p:spPr>
            <a:xfrm>
              <a:off x="-508347" y="1322450"/>
              <a:ext cx="2411767" cy="1267825"/>
            </a:xfrm>
            <a:prstGeom prst="rect">
              <a:avLst/>
            </a:prstGeom>
            <a:solidFill>
              <a:srgbClr val="FF0000"/>
            </a:solidFill>
          </p:spPr>
          <p:txBody>
            <a:bodyPr wrap="square" rtlCol="0">
              <a:normAutofit/>
            </a:bodyPr>
            <a:lstStyle/>
            <a:p>
              <a:pPr algn="ctr"/>
              <a:r>
                <a:rPr lang="en-US" b="1" dirty="0" smtClean="0">
                  <a:solidFill>
                    <a:srgbClr val="FFFFFF"/>
                  </a:solidFill>
                </a:rPr>
                <a:t>Calcium </a:t>
              </a:r>
              <a:r>
                <a:rPr lang="en-US" b="1" dirty="0" err="1" smtClean="0">
                  <a:solidFill>
                    <a:srgbClr val="FFFFFF"/>
                  </a:solidFill>
                </a:rPr>
                <a:t>Uniporter</a:t>
              </a:r>
              <a:endParaRPr lang="en-US" b="1" dirty="0" smtClean="0">
                <a:solidFill>
                  <a:srgbClr val="FFFFFF"/>
                </a:solidFill>
              </a:endParaRPr>
            </a:p>
          </p:txBody>
        </p:sp>
      </p:grpSp>
      <p:sp>
        <p:nvSpPr>
          <p:cNvPr id="33" name="TextBox 32"/>
          <p:cNvSpPr txBox="1"/>
          <p:nvPr/>
        </p:nvSpPr>
        <p:spPr>
          <a:xfrm>
            <a:off x="5435601" y="1555036"/>
            <a:ext cx="3251200" cy="4801314"/>
          </a:xfrm>
          <a:prstGeom prst="rect">
            <a:avLst/>
          </a:prstGeom>
          <a:noFill/>
        </p:spPr>
        <p:txBody>
          <a:bodyPr wrap="square" rtlCol="0">
            <a:spAutoFit/>
          </a:bodyPr>
          <a:lstStyle/>
          <a:p>
            <a:pPr>
              <a:buFont typeface="Arial"/>
              <a:buChar char="•"/>
            </a:pPr>
            <a:r>
              <a:rPr lang="en-US" sz="1700" dirty="0" smtClean="0"/>
              <a:t> Ischemia: an inadequate blood supply to an organ or part of the body, especially the heart muscles.</a:t>
            </a:r>
          </a:p>
          <a:p>
            <a:pPr>
              <a:buFont typeface="Arial"/>
              <a:buChar char="•"/>
            </a:pPr>
            <a:endParaRPr lang="en-US" sz="1700" dirty="0" smtClean="0"/>
          </a:p>
          <a:p>
            <a:pPr>
              <a:buFont typeface="Arial"/>
              <a:buChar char="•"/>
            </a:pPr>
            <a:r>
              <a:rPr lang="en-US" sz="1700" dirty="0" smtClean="0"/>
              <a:t> Mitochondrial Permeability Transition Pore (MPT Pore)</a:t>
            </a:r>
          </a:p>
          <a:p>
            <a:pPr lvl="1">
              <a:buFont typeface="Arial"/>
              <a:buChar char="•"/>
            </a:pPr>
            <a:r>
              <a:rPr lang="en-US" sz="1700" dirty="0" smtClean="0"/>
              <a:t> Normally beneficial—allows release of excess Ca</a:t>
            </a:r>
            <a:r>
              <a:rPr lang="en-US" sz="1700" baseline="30000" dirty="0" smtClean="0"/>
              <a:t>2+</a:t>
            </a:r>
            <a:endParaRPr lang="en-US" sz="1700" dirty="0" smtClean="0"/>
          </a:p>
          <a:p>
            <a:pPr lvl="1">
              <a:buFont typeface="Arial"/>
              <a:buChar char="•"/>
            </a:pPr>
            <a:r>
              <a:rPr lang="en-US" sz="1700" dirty="0" smtClean="0"/>
              <a:t> Excess Ca</a:t>
            </a:r>
            <a:r>
              <a:rPr lang="en-US" sz="1700" baseline="30000" dirty="0" smtClean="0"/>
              <a:t>2+</a:t>
            </a:r>
            <a:r>
              <a:rPr lang="en-US" sz="1700" dirty="0" smtClean="0"/>
              <a:t> causes extended opening of </a:t>
            </a:r>
            <a:r>
              <a:rPr lang="en-US" sz="1700" dirty="0" err="1" smtClean="0"/>
              <a:t>mPTP</a:t>
            </a:r>
            <a:endParaRPr lang="en-US" sz="1700" dirty="0" smtClean="0"/>
          </a:p>
          <a:p>
            <a:pPr lvl="1">
              <a:buFont typeface="Arial"/>
              <a:buChar char="•"/>
            </a:pPr>
            <a:r>
              <a:rPr lang="en-US" sz="1700" dirty="0" smtClean="0"/>
              <a:t>Mitochondria swells and bursts.</a:t>
            </a:r>
          </a:p>
          <a:p>
            <a:pPr>
              <a:buFont typeface="Arial"/>
              <a:buChar char="•"/>
            </a:pPr>
            <a:endParaRPr lang="en-US" sz="1700" dirty="0" smtClean="0"/>
          </a:p>
          <a:p>
            <a:pPr>
              <a:buFont typeface="Arial"/>
              <a:buChar char="•"/>
            </a:pPr>
            <a:r>
              <a:rPr lang="en-US" sz="1700" dirty="0" smtClean="0"/>
              <a:t> </a:t>
            </a:r>
            <a:r>
              <a:rPr lang="en-US" sz="1700" dirty="0" err="1" smtClean="0"/>
              <a:t>Cytochrome</a:t>
            </a:r>
            <a:r>
              <a:rPr lang="en-US" sz="1700" dirty="0" smtClean="0"/>
              <a:t> C attracts caspase-9 and apaf-1 </a:t>
            </a:r>
          </a:p>
          <a:p>
            <a:pPr lvl="1">
              <a:buFont typeface="Arial"/>
              <a:buChar char="•"/>
            </a:pPr>
            <a:r>
              <a:rPr lang="en-US" sz="1700" dirty="0" smtClean="0"/>
              <a:t> Forms the </a:t>
            </a:r>
            <a:r>
              <a:rPr lang="en-US" sz="1700" dirty="0" err="1" smtClean="0"/>
              <a:t>apoptosome</a:t>
            </a:r>
            <a:endParaRPr lang="en-US" sz="1700" dirty="0" smtClean="0"/>
          </a:p>
          <a:p>
            <a:pPr lvl="1">
              <a:buFont typeface="Arial"/>
              <a:buChar char="•"/>
            </a:pPr>
            <a:r>
              <a:rPr lang="en-US" sz="1700" dirty="0" smtClean="0"/>
              <a:t> Triggers </a:t>
            </a:r>
            <a:r>
              <a:rPr lang="en-US" sz="1700" dirty="0" err="1" smtClean="0"/>
              <a:t>caspase</a:t>
            </a:r>
            <a:r>
              <a:rPr lang="en-US" sz="1700" dirty="0" smtClean="0"/>
              <a:t> cascade</a:t>
            </a:r>
          </a:p>
          <a:p>
            <a:pPr lvl="1">
              <a:buFont typeface="Arial"/>
              <a:buChar char="•"/>
            </a:pPr>
            <a:r>
              <a:rPr lang="en-US" sz="1700" dirty="0" smtClean="0"/>
              <a:t> Cleavage of chromatin</a:t>
            </a:r>
            <a:endParaRPr lang="en-US" sz="1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Concluding Remarks</a:t>
            </a:r>
            <a:endParaRPr lang="en-US" sz="3200" dirty="0"/>
          </a:p>
        </p:txBody>
      </p:sp>
      <p:sp>
        <p:nvSpPr>
          <p:cNvPr id="3" name="Content Placeholder 2"/>
          <p:cNvSpPr>
            <a:spLocks noGrp="1"/>
          </p:cNvSpPr>
          <p:nvPr>
            <p:ph idx="1"/>
          </p:nvPr>
        </p:nvSpPr>
        <p:spPr/>
        <p:txBody>
          <a:bodyPr>
            <a:normAutofit/>
          </a:bodyPr>
          <a:lstStyle/>
          <a:p>
            <a:r>
              <a:rPr lang="en-US" sz="2000" dirty="0" smtClean="0"/>
              <a:t>Cardiovascular diseases, particularly heart attacks, kill hundreds of thousands of Americans each year.</a:t>
            </a:r>
          </a:p>
          <a:p>
            <a:endParaRPr lang="en-US" sz="2000" dirty="0" smtClean="0"/>
          </a:p>
          <a:p>
            <a:r>
              <a:rPr lang="en-US" sz="2000" dirty="0" smtClean="0"/>
              <a:t>As regulators of ATP production and apoptosis, both of which are crucial in understanding heart disease, mitochondria play an enormous role in cardiovascular research.</a:t>
            </a:r>
          </a:p>
          <a:p>
            <a:endParaRPr lang="en-US" sz="2000" dirty="0" smtClean="0"/>
          </a:p>
          <a:p>
            <a:r>
              <a:rPr lang="en-US" sz="2000" dirty="0" smtClean="0"/>
              <a:t>Future directions for research may lie in further examining mitochondria on a cellular and molecular level. </a:t>
            </a:r>
            <a:r>
              <a:rPr lang="en-US" sz="2000" dirty="0" smtClean="0"/>
              <a:t> </a:t>
            </a:r>
          </a:p>
          <a:p>
            <a:pPr lvl="1"/>
            <a:r>
              <a:rPr lang="en-US" sz="1600" dirty="0" smtClean="0"/>
              <a:t>Understanding MPTP</a:t>
            </a:r>
            <a:endParaRPr lang="en-US" sz="1600" dirty="0" smtClean="0"/>
          </a:p>
          <a:p>
            <a:pPr>
              <a:buNone/>
            </a:pPr>
            <a:endParaRPr lang="en-US" sz="2000" dirty="0" smtClean="0"/>
          </a:p>
          <a:p>
            <a:r>
              <a:rPr lang="en-US" sz="2000" dirty="0" smtClean="0"/>
              <a:t>During my time here, I was able to explore the processes involved in </a:t>
            </a:r>
            <a:r>
              <a:rPr lang="en-US" sz="2000" dirty="0" err="1" smtClean="0"/>
              <a:t>cardioprotection</a:t>
            </a:r>
            <a:r>
              <a:rPr lang="en-US" sz="2000" dirty="0" smtClean="0"/>
              <a:t> and ischemic preconditioning.</a:t>
            </a:r>
          </a:p>
          <a:p>
            <a:endParaRPr lang="en-US" sz="2000" dirty="0"/>
          </a:p>
        </p:txBody>
      </p:sp>
      <p:sp>
        <p:nvSpPr>
          <p:cNvPr id="4" name="Slide Number Placeholder 3"/>
          <p:cNvSpPr>
            <a:spLocks noGrp="1"/>
          </p:cNvSpPr>
          <p:nvPr>
            <p:ph type="sldNum" sz="quarter" idx="12"/>
          </p:nvPr>
        </p:nvSpPr>
        <p:spPr/>
        <p:txBody>
          <a:bodyPr/>
          <a:lstStyle/>
          <a:p>
            <a:fld id="{788F6188-49CD-BC4C-8668-05A2AFD2782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Acknowledgements </a:t>
            </a:r>
            <a:endParaRPr lang="en-US" sz="3200" dirty="0"/>
          </a:p>
        </p:txBody>
      </p:sp>
      <p:sp>
        <p:nvSpPr>
          <p:cNvPr id="3" name="Content Placeholder 2"/>
          <p:cNvSpPr>
            <a:spLocks noGrp="1"/>
          </p:cNvSpPr>
          <p:nvPr>
            <p:ph idx="1"/>
          </p:nvPr>
        </p:nvSpPr>
        <p:spPr/>
        <p:txBody>
          <a:bodyPr>
            <a:normAutofit/>
          </a:bodyPr>
          <a:lstStyle/>
          <a:p>
            <a:r>
              <a:rPr lang="en-US" sz="2400" dirty="0" smtClean="0"/>
              <a:t>Dr. </a:t>
            </a:r>
            <a:r>
              <a:rPr lang="en-US" sz="2400" dirty="0" err="1" smtClean="0"/>
              <a:t>Peipei</a:t>
            </a:r>
            <a:r>
              <a:rPr lang="en-US" sz="2400" dirty="0" smtClean="0"/>
              <a:t> Ping</a:t>
            </a:r>
            <a:endParaRPr lang="en-US" sz="2400" dirty="0" smtClean="0"/>
          </a:p>
          <a:p>
            <a:r>
              <a:rPr lang="en-US" sz="2400" dirty="0" smtClean="0"/>
              <a:t>Jun </a:t>
            </a:r>
            <a:r>
              <a:rPr lang="en-US" sz="2400" dirty="0" smtClean="0"/>
              <a:t>Zhang</a:t>
            </a:r>
            <a:endParaRPr lang="en-US" sz="2400" dirty="0" smtClean="0"/>
          </a:p>
          <a:p>
            <a:r>
              <a:rPr lang="en-US" sz="2400" dirty="0" smtClean="0"/>
              <a:t>David </a:t>
            </a:r>
            <a:r>
              <a:rPr lang="en-US" sz="2400" dirty="0" err="1" smtClean="0"/>
              <a:t>Liem</a:t>
            </a:r>
            <a:endParaRPr lang="en-US" sz="2400" dirty="0" smtClean="0"/>
          </a:p>
          <a:p>
            <a:r>
              <a:rPr lang="en-US" sz="2400" dirty="0" smtClean="0"/>
              <a:t>Amanda Lin</a:t>
            </a:r>
          </a:p>
          <a:p>
            <a:r>
              <a:rPr lang="en-US" sz="2400" dirty="0" err="1" smtClean="0"/>
              <a:t>Caitie</a:t>
            </a:r>
            <a:r>
              <a:rPr lang="en-US" sz="2400" dirty="0" smtClean="0"/>
              <a:t> Black</a:t>
            </a:r>
            <a:endParaRPr lang="en-US" sz="2400" dirty="0" smtClean="0"/>
          </a:p>
          <a:p>
            <a:r>
              <a:rPr lang="en-US" sz="2400" dirty="0" err="1" smtClean="0"/>
              <a:t>X’avia</a:t>
            </a:r>
            <a:r>
              <a:rPr lang="en-US" sz="2400" dirty="0" smtClean="0"/>
              <a:t> </a:t>
            </a:r>
            <a:r>
              <a:rPr lang="en-US" sz="2400" dirty="0" smtClean="0"/>
              <a:t>Chan</a:t>
            </a:r>
          </a:p>
          <a:p>
            <a:r>
              <a:rPr lang="en-US" sz="2400" dirty="0" smtClean="0"/>
              <a:t>Laboratory Members</a:t>
            </a:r>
          </a:p>
          <a:p>
            <a:pPr>
              <a:buNone/>
            </a:pPr>
            <a:endParaRPr lang="en-US" sz="2400" dirty="0" smtClean="0"/>
          </a:p>
        </p:txBody>
      </p:sp>
      <p:sp>
        <p:nvSpPr>
          <p:cNvPr id="4" name="Slide Number Placeholder 3"/>
          <p:cNvSpPr>
            <a:spLocks noGrp="1"/>
          </p:cNvSpPr>
          <p:nvPr>
            <p:ph type="sldNum" sz="quarter" idx="12"/>
          </p:nvPr>
        </p:nvSpPr>
        <p:spPr/>
        <p:txBody>
          <a:bodyPr/>
          <a:lstStyle/>
          <a:p>
            <a:fld id="{788F6188-49CD-BC4C-8668-05A2AFD2782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913467"/>
            <a:ext cx="7770813" cy="4318000"/>
          </a:xfrm>
        </p:spPr>
        <p:txBody>
          <a:bodyPr>
            <a:noAutofit/>
          </a:bodyPr>
          <a:lstStyle/>
          <a:p>
            <a:r>
              <a:rPr lang="en-US" sz="1400" dirty="0" smtClean="0">
                <a:solidFill>
                  <a:schemeClr val="tx1"/>
                </a:solidFill>
              </a:rPr>
              <a:t>"Mitochondria." World of Genetics. Gale, 2007. Gale Science In Context. Web. 17 Aug. 2012.</a:t>
            </a:r>
          </a:p>
          <a:p>
            <a:r>
              <a:rPr lang="en-US" sz="1400" dirty="0" smtClean="0">
                <a:solidFill>
                  <a:schemeClr val="tx1"/>
                </a:solidFill>
              </a:rPr>
              <a:t>"Apoptosis." World of Genetics. Gale, 2007. Gale Science In Context. Web. 6 Aug. 2012.</a:t>
            </a:r>
          </a:p>
          <a:p>
            <a:r>
              <a:rPr lang="en-US" sz="1400" dirty="0" smtClean="0">
                <a:solidFill>
                  <a:schemeClr val="tx1"/>
                </a:solidFill>
              </a:rPr>
              <a:t>"Necrosis." World of Anatomy and Physiology. Gale, 2007. Gale Science In Context. Web. 6 Aug. 2012.</a:t>
            </a:r>
          </a:p>
          <a:p>
            <a:r>
              <a:rPr lang="en-US" sz="1400" dirty="0" smtClean="0">
                <a:solidFill>
                  <a:schemeClr val="tx1"/>
                </a:solidFill>
              </a:rPr>
              <a:t>Levine, B., </a:t>
            </a:r>
            <a:r>
              <a:rPr lang="en-US" sz="1400" dirty="0" err="1" smtClean="0">
                <a:solidFill>
                  <a:schemeClr val="tx1"/>
                </a:solidFill>
              </a:rPr>
              <a:t>Mizushima</a:t>
            </a:r>
            <a:r>
              <a:rPr lang="en-US" sz="1400" dirty="0" smtClean="0">
                <a:solidFill>
                  <a:schemeClr val="tx1"/>
                </a:solidFill>
              </a:rPr>
              <a:t>, N. &amp; Virgin, H.  </a:t>
            </a:r>
            <a:r>
              <a:rPr lang="en-US" sz="1400" dirty="0" err="1" smtClean="0">
                <a:solidFill>
                  <a:schemeClr val="tx1"/>
                </a:solidFill>
              </a:rPr>
              <a:t>Autophagy</a:t>
            </a:r>
            <a:r>
              <a:rPr lang="en-US" sz="1400" dirty="0" smtClean="0">
                <a:solidFill>
                  <a:schemeClr val="tx1"/>
                </a:solidFill>
              </a:rPr>
              <a:t> in immunity and inflammation. Nature 469, 323-335 (2011)</a:t>
            </a:r>
          </a:p>
          <a:p>
            <a:r>
              <a:rPr lang="en-US" sz="1400" dirty="0" smtClean="0">
                <a:solidFill>
                  <a:schemeClr val="tx1"/>
                </a:solidFill>
              </a:rPr>
              <a:t>Zhang J et al. Perspectives on: SGP symposium on mitochondrial physiology and medicine: mitochondrial proteome design: from molecular identity to </a:t>
            </a:r>
            <a:r>
              <a:rPr lang="en-US" sz="1400" dirty="0" err="1" smtClean="0">
                <a:solidFill>
                  <a:schemeClr val="tx1"/>
                </a:solidFill>
              </a:rPr>
              <a:t>pathophysiological</a:t>
            </a:r>
            <a:r>
              <a:rPr lang="en-US" sz="1400" dirty="0" smtClean="0">
                <a:solidFill>
                  <a:schemeClr val="tx1"/>
                </a:solidFill>
              </a:rPr>
              <a:t> regulation.</a:t>
            </a:r>
          </a:p>
          <a:p>
            <a:r>
              <a:rPr lang="en-US" sz="1400" dirty="0" smtClean="0">
                <a:solidFill>
                  <a:schemeClr val="tx1"/>
                </a:solidFill>
              </a:rPr>
              <a:t>J Gen Physiol. 2012 Jun;139(6):395-406.</a:t>
            </a:r>
          </a:p>
          <a:p>
            <a:r>
              <a:rPr lang="en-GB" sz="1400" dirty="0" smtClean="0">
                <a:solidFill>
                  <a:schemeClr val="tx1"/>
                </a:solidFill>
                <a:ea typeface="msgothic" charset="0"/>
                <a:cs typeface="msgothic" charset="0"/>
              </a:rPr>
              <a:t>Roger V L et al. Circulation 2011;123:e18-e20</a:t>
            </a:r>
          </a:p>
          <a:p>
            <a:r>
              <a:rPr lang="en-US" sz="1400" dirty="0" smtClean="0">
                <a:solidFill>
                  <a:schemeClr val="tx1"/>
                </a:solidFill>
                <a:hlinkClick r:id="rId2"/>
              </a:rPr>
              <a:t>http://www.wisc-online.com/objects/ViewObject.aspx?ID=AP12704</a:t>
            </a:r>
            <a:r>
              <a:rPr lang="en-US" sz="1400" dirty="0" smtClean="0">
                <a:solidFill>
                  <a:schemeClr val="tx1"/>
                </a:solidFill>
              </a:rPr>
              <a:t> </a:t>
            </a:r>
            <a:endParaRPr lang="en-GB" sz="1400" dirty="0" smtClean="0">
              <a:solidFill>
                <a:schemeClr val="tx1"/>
              </a:solidFill>
              <a:ea typeface="msgothic" charset="0"/>
              <a:cs typeface="msgothic" charset="0"/>
            </a:endParaRPr>
          </a:p>
          <a:p>
            <a:r>
              <a:rPr lang="en-US" sz="1400" dirty="0" smtClean="0">
                <a:solidFill>
                  <a:schemeClr val="tx1"/>
                </a:solidFill>
                <a:hlinkClick r:id="rId3"/>
              </a:rPr>
              <a:t>http://biology.about.com/od/anatomy/ss/Coronary-Arteries.htm</a:t>
            </a:r>
            <a:endParaRPr lang="en-US" sz="1400" dirty="0" smtClean="0">
              <a:solidFill>
                <a:schemeClr val="tx1"/>
              </a:solidFill>
            </a:endParaRPr>
          </a:p>
          <a:p>
            <a:r>
              <a:rPr lang="en-US" sz="1400" dirty="0" smtClean="0">
                <a:solidFill>
                  <a:schemeClr val="tx1"/>
                </a:solidFill>
              </a:rPr>
              <a:t>Preconditioning with ischemia: a delay of lethal cell injury in ischemic myocardium.  C E </a:t>
            </a:r>
            <a:r>
              <a:rPr lang="en-US" sz="1400" dirty="0" err="1" smtClean="0">
                <a:solidFill>
                  <a:schemeClr val="tx1"/>
                </a:solidFill>
              </a:rPr>
              <a:t>Murry</a:t>
            </a:r>
            <a:r>
              <a:rPr lang="en-US" sz="1400" dirty="0" smtClean="0">
                <a:solidFill>
                  <a:schemeClr val="tx1"/>
                </a:solidFill>
              </a:rPr>
              <a:t>, R B Jennings, and K A Reimer.  Circulation. 1986;74:1124-36, doi:10.1161/01.CIR.74.5.1124</a:t>
            </a:r>
          </a:p>
          <a:p>
            <a:r>
              <a:rPr lang="en-GB" sz="1400" dirty="0" err="1" smtClean="0">
                <a:solidFill>
                  <a:schemeClr val="tx1"/>
                </a:solidFill>
                <a:ea typeface="msgothic" charset="0"/>
                <a:cs typeface="msgothic" charset="0"/>
              </a:rPr>
              <a:t>Liem</a:t>
            </a:r>
            <a:r>
              <a:rPr lang="en-GB" sz="1400" dirty="0" smtClean="0">
                <a:solidFill>
                  <a:schemeClr val="tx1"/>
                </a:solidFill>
                <a:ea typeface="msgothic" charset="0"/>
                <a:cs typeface="msgothic" charset="0"/>
              </a:rPr>
              <a:t> D A et al. J </a:t>
            </a:r>
            <a:r>
              <a:rPr lang="en-GB" sz="1400" dirty="0" err="1" smtClean="0">
                <a:solidFill>
                  <a:schemeClr val="tx1"/>
                </a:solidFill>
                <a:ea typeface="msgothic" charset="0"/>
                <a:cs typeface="msgothic" charset="0"/>
              </a:rPr>
              <a:t>Appl</a:t>
            </a:r>
            <a:r>
              <a:rPr lang="en-GB" sz="1400" dirty="0" smtClean="0">
                <a:solidFill>
                  <a:schemeClr val="tx1"/>
                </a:solidFill>
                <a:ea typeface="msgothic" charset="0"/>
                <a:cs typeface="msgothic" charset="0"/>
              </a:rPr>
              <a:t> </a:t>
            </a:r>
            <a:r>
              <a:rPr lang="en-GB" sz="1400" dirty="0" err="1" smtClean="0">
                <a:solidFill>
                  <a:schemeClr val="tx1"/>
                </a:solidFill>
                <a:ea typeface="msgothic" charset="0"/>
                <a:cs typeface="msgothic" charset="0"/>
              </a:rPr>
              <a:t>Physiol</a:t>
            </a:r>
            <a:r>
              <a:rPr lang="en-GB" sz="1400" dirty="0" smtClean="0">
                <a:solidFill>
                  <a:schemeClr val="tx1"/>
                </a:solidFill>
                <a:ea typeface="msgothic" charset="0"/>
                <a:cs typeface="msgothic" charset="0"/>
              </a:rPr>
              <a:t> 2007;103:2129-2136</a:t>
            </a:r>
          </a:p>
          <a:p>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788F6188-49CD-BC4C-8668-05A2AFD27826}"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Outline</a:t>
            </a:r>
            <a:endParaRPr lang="en-US" sz="3200" dirty="0"/>
          </a:p>
        </p:txBody>
      </p:sp>
      <p:sp>
        <p:nvSpPr>
          <p:cNvPr id="3" name="Content Placeholder 2"/>
          <p:cNvSpPr>
            <a:spLocks noGrp="1"/>
          </p:cNvSpPr>
          <p:nvPr>
            <p:ph idx="1"/>
          </p:nvPr>
        </p:nvSpPr>
        <p:spPr/>
        <p:txBody>
          <a:bodyPr>
            <a:normAutofit/>
          </a:bodyPr>
          <a:lstStyle/>
          <a:p>
            <a:r>
              <a:rPr lang="en-US" sz="2400" dirty="0" smtClean="0"/>
              <a:t>Epidemiology of Cardiovascular Disease</a:t>
            </a:r>
          </a:p>
          <a:p>
            <a:pPr>
              <a:buNone/>
            </a:pPr>
            <a:endParaRPr lang="en-US" sz="2400" dirty="0" smtClean="0"/>
          </a:p>
          <a:p>
            <a:r>
              <a:rPr lang="en-US" sz="2400" dirty="0" err="1" smtClean="0"/>
              <a:t>Cardioprotection</a:t>
            </a:r>
            <a:r>
              <a:rPr lang="en-US" sz="2400" dirty="0" smtClean="0"/>
              <a:t> and Preconditioning</a:t>
            </a:r>
          </a:p>
          <a:p>
            <a:pPr>
              <a:buNone/>
            </a:pPr>
            <a:endParaRPr lang="en-US" sz="2400" dirty="0" smtClean="0"/>
          </a:p>
          <a:p>
            <a:r>
              <a:rPr lang="en-US" sz="2400" dirty="0" smtClean="0"/>
              <a:t>Mitochondrial Biology</a:t>
            </a:r>
          </a:p>
          <a:p>
            <a:pPr>
              <a:buNone/>
            </a:pPr>
            <a:endParaRPr lang="en-US" sz="2400" dirty="0" smtClean="0"/>
          </a:p>
          <a:p>
            <a:r>
              <a:rPr lang="en-US" sz="2400" dirty="0" smtClean="0"/>
              <a:t>Role of Mitochondria in Ischemic Injury</a:t>
            </a:r>
          </a:p>
          <a:p>
            <a:pPr>
              <a:buNone/>
            </a:pPr>
            <a:endParaRPr lang="en-US" sz="2400" dirty="0" smtClean="0"/>
          </a:p>
          <a:p>
            <a:r>
              <a:rPr lang="en-US" sz="2400" dirty="0" smtClean="0"/>
              <a:t>Concluding Remarks</a:t>
            </a:r>
            <a:endParaRPr lang="en-US" sz="2400" dirty="0"/>
          </a:p>
        </p:txBody>
      </p:sp>
      <p:sp>
        <p:nvSpPr>
          <p:cNvPr id="4" name="Line 4"/>
          <p:cNvSpPr>
            <a:spLocks noChangeShapeType="1"/>
          </p:cNvSpPr>
          <p:nvPr/>
        </p:nvSpPr>
        <p:spPr bwMode="auto">
          <a:xfrm>
            <a:off x="0" y="1066800"/>
            <a:ext cx="9144000" cy="0"/>
          </a:xfrm>
          <a:prstGeom prst="line">
            <a:avLst/>
          </a:prstGeom>
          <a:noFill/>
          <a:ln w="38100">
            <a:solidFill>
              <a:srgbClr val="CC0000"/>
            </a:solidFill>
            <a:round/>
            <a:headEnd/>
            <a:tailEnd/>
          </a:ln>
          <a:effectLst>
            <a:outerShdw blurRad="63500" dist="40161" dir="4293903" algn="ctr" rotWithShape="0">
              <a:schemeClr val="bg2">
                <a:alpha val="50000"/>
              </a:schemeClr>
            </a:outerShdw>
          </a:effectLst>
        </p:spPr>
        <p:txBody>
          <a:bodyPr>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788F6188-49CD-BC4C-8668-05A2AFD27826}"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0"/>
            <a:ext cx="8325555" cy="1066800"/>
          </a:xfrm>
        </p:spPr>
        <p:txBody>
          <a:bodyPr>
            <a:normAutofit/>
          </a:bodyPr>
          <a:lstStyle/>
          <a:p>
            <a:r>
              <a:rPr lang="en-US" sz="3200" dirty="0" smtClean="0"/>
              <a:t>Epidemiology of Cardiovascular Disease (1 of 2)</a:t>
            </a:r>
            <a:endParaRPr lang="en-US" sz="3200" dirty="0"/>
          </a:p>
        </p:txBody>
      </p:sp>
      <p:sp>
        <p:nvSpPr>
          <p:cNvPr id="3" name="Content Placeholder 2"/>
          <p:cNvSpPr>
            <a:spLocks noGrp="1"/>
          </p:cNvSpPr>
          <p:nvPr>
            <p:ph idx="1"/>
          </p:nvPr>
        </p:nvSpPr>
        <p:spPr>
          <a:xfrm>
            <a:off x="423333" y="1608667"/>
            <a:ext cx="8325555" cy="4450645"/>
          </a:xfrm>
        </p:spPr>
        <p:txBody>
          <a:bodyPr>
            <a:normAutofit fontScale="92500"/>
          </a:bodyPr>
          <a:lstStyle/>
          <a:p>
            <a:r>
              <a:rPr lang="en-US" sz="2000" dirty="0" smtClean="0"/>
              <a:t>Between 2010 and 2030, total direct medical costs of CVD are projected to </a:t>
            </a:r>
            <a:r>
              <a:rPr lang="en-US" sz="2000" b="1" dirty="0" smtClean="0"/>
              <a:t>triple</a:t>
            </a:r>
            <a:r>
              <a:rPr lang="en-US" sz="2000" dirty="0" smtClean="0"/>
              <a:t>,</a:t>
            </a:r>
            <a:r>
              <a:rPr lang="en-US" sz="2000" b="1" dirty="0" smtClean="0"/>
              <a:t> </a:t>
            </a:r>
            <a:r>
              <a:rPr lang="en-US" sz="2000" dirty="0" smtClean="0"/>
              <a:t>from </a:t>
            </a:r>
            <a:r>
              <a:rPr lang="en-US" sz="2000" b="1" dirty="0" smtClean="0"/>
              <a:t>$273 billion</a:t>
            </a:r>
            <a:r>
              <a:rPr lang="en-US" sz="2000" dirty="0" smtClean="0"/>
              <a:t> to </a:t>
            </a:r>
            <a:r>
              <a:rPr lang="en-US" sz="2000" b="1" dirty="0" smtClean="0"/>
              <a:t>$818 billion.</a:t>
            </a:r>
          </a:p>
          <a:p>
            <a:pPr>
              <a:buNone/>
            </a:pPr>
            <a:endParaRPr lang="en-US" sz="2000" dirty="0" smtClean="0"/>
          </a:p>
          <a:p>
            <a:r>
              <a:rPr lang="en-US" sz="2000" dirty="0" smtClean="0"/>
              <a:t>On average, </a:t>
            </a:r>
            <a:r>
              <a:rPr lang="en-US" sz="2000" b="1" dirty="0" smtClean="0"/>
              <a:t>more than 2,200 Americans die</a:t>
            </a:r>
            <a:r>
              <a:rPr lang="en-US" sz="2000" dirty="0" smtClean="0"/>
              <a:t> of cardiovascular disease each day – an average of </a:t>
            </a:r>
            <a:r>
              <a:rPr lang="en-US" sz="2000" b="1" dirty="0" smtClean="0"/>
              <a:t>1 death every 39 seconds</a:t>
            </a:r>
            <a:r>
              <a:rPr lang="en-US" sz="2000" dirty="0" smtClean="0"/>
              <a:t>. </a:t>
            </a:r>
          </a:p>
          <a:p>
            <a:pPr>
              <a:buNone/>
            </a:pPr>
            <a:endParaRPr lang="en-US" sz="2000" dirty="0" smtClean="0"/>
          </a:p>
          <a:p>
            <a:r>
              <a:rPr lang="en-US" sz="2000" dirty="0" smtClean="0"/>
              <a:t>Cardiovascular Disease claims more lives each year than cancer, chronic lower respiratory disease, and accidents </a:t>
            </a:r>
            <a:r>
              <a:rPr lang="en-US" sz="2000" b="1" dirty="0" smtClean="0"/>
              <a:t>combined</a:t>
            </a:r>
            <a:r>
              <a:rPr lang="en-US" sz="2000" dirty="0" smtClean="0"/>
              <a:t>.</a:t>
            </a:r>
          </a:p>
          <a:p>
            <a:pPr>
              <a:buNone/>
            </a:pPr>
            <a:endParaRPr lang="en-US" sz="2000" dirty="0" smtClean="0"/>
          </a:p>
          <a:p>
            <a:r>
              <a:rPr lang="en-US" sz="2000" b="1" dirty="0" smtClean="0"/>
              <a:t>1 in every 3 deaths </a:t>
            </a:r>
            <a:r>
              <a:rPr lang="en-US" sz="2000" dirty="0" smtClean="0"/>
              <a:t>in the United States were caused by cardiovascular disease.</a:t>
            </a:r>
          </a:p>
          <a:p>
            <a:pPr>
              <a:buNone/>
            </a:pPr>
            <a:endParaRPr lang="en-US" sz="2000" dirty="0" smtClean="0"/>
          </a:p>
          <a:p>
            <a:r>
              <a:rPr lang="en-US" sz="2000" dirty="0" smtClean="0"/>
              <a:t>Each year, an estimated 785,000 Americans will have a new coronary attack</a:t>
            </a:r>
          </a:p>
          <a:p>
            <a:pPr lvl="1"/>
            <a:r>
              <a:rPr lang="en-US" sz="2000" b="1" dirty="0" smtClean="0"/>
              <a:t>470,000 will have a recurrent attack.</a:t>
            </a:r>
          </a:p>
          <a:p>
            <a:endParaRPr lang="en-US" sz="2000" dirty="0" smtClean="0"/>
          </a:p>
          <a:p>
            <a:endParaRPr lang="en-US" sz="2000" dirty="0"/>
          </a:p>
        </p:txBody>
      </p:sp>
      <p:sp>
        <p:nvSpPr>
          <p:cNvPr id="5" name="Text Box 4"/>
          <p:cNvSpPr txBox="1">
            <a:spLocks noChangeArrowheads="1"/>
          </p:cNvSpPr>
          <p:nvPr/>
        </p:nvSpPr>
        <p:spPr bwMode="auto">
          <a:xfrm>
            <a:off x="424800" y="6381311"/>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pitchFamily="-105" charset="0"/>
                <a:ea typeface="msgothic" charset="0"/>
                <a:cs typeface="msgothic" charset="0"/>
              </a:rPr>
              <a:t>Roger V L et al. Circulation 2011;123:e18-e209</a:t>
            </a:r>
          </a:p>
        </p:txBody>
      </p:sp>
      <p:sp>
        <p:nvSpPr>
          <p:cNvPr id="6" name="Line 4"/>
          <p:cNvSpPr>
            <a:spLocks noChangeShapeType="1"/>
          </p:cNvSpPr>
          <p:nvPr/>
        </p:nvSpPr>
        <p:spPr bwMode="auto">
          <a:xfrm>
            <a:off x="0" y="1066800"/>
            <a:ext cx="9144000" cy="0"/>
          </a:xfrm>
          <a:prstGeom prst="line">
            <a:avLst/>
          </a:prstGeom>
          <a:noFill/>
          <a:ln w="38100">
            <a:solidFill>
              <a:srgbClr val="CC0000"/>
            </a:solidFill>
            <a:round/>
            <a:headEnd/>
            <a:tailEnd/>
          </a:ln>
          <a:effectLst>
            <a:outerShdw blurRad="63500" dist="40161" dir="4293903" algn="ctr" rotWithShape="0">
              <a:schemeClr val="bg2">
                <a:alpha val="50000"/>
              </a:schemeClr>
            </a:outerShdw>
          </a:effectLst>
        </p:spPr>
        <p:txBody>
          <a:bodyP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788F6188-49CD-BC4C-8668-05A2AFD2782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flipH="1">
            <a:off x="185324" y="3416962"/>
            <a:ext cx="8748888" cy="690719"/>
          </a:xfrm>
          <a:prstGeom prst="rect">
            <a:avLst/>
          </a:prstGeom>
          <a:noFill/>
          <a:ln w="9525">
            <a:noFill/>
            <a:round/>
            <a:headEnd/>
            <a:tailEnd/>
          </a:ln>
          <a:effectLst/>
        </p:spPr>
        <p:txBody>
          <a:bodyPr lIns="0" tIns="0" rIns="0" bIns="0">
            <a:prstTxWarp prst="textNoShape">
              <a:avLst/>
            </a:prstTxWarp>
            <a:norm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400" dirty="0">
                <a:solidFill>
                  <a:srgbClr val="000000"/>
                </a:solidFill>
                <a:latin typeface="Arial" pitchFamily="-105" charset="0"/>
                <a:ea typeface="msgothic" charset="0"/>
                <a:cs typeface="msgothic" charset="0"/>
              </a:rPr>
              <a:t>Percentage breakdown of deaths due to cardiovascular disease (United States: 2007). </a:t>
            </a:r>
          </a:p>
        </p:txBody>
      </p:sp>
      <p:pic>
        <p:nvPicPr>
          <p:cNvPr id="3074" name="Picture 2"/>
          <p:cNvPicPr>
            <a:picLocks noChangeAspect="1" noChangeArrowheads="1"/>
          </p:cNvPicPr>
          <p:nvPr/>
        </p:nvPicPr>
        <p:blipFill>
          <a:blip r:embed="rId3"/>
          <a:srcRect/>
          <a:stretch>
            <a:fillRect/>
          </a:stretch>
        </p:blipFill>
        <p:spPr bwMode="auto">
          <a:xfrm>
            <a:off x="6857280" y="5715960"/>
            <a:ext cx="1958400" cy="979303"/>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383186" y="3802887"/>
            <a:ext cx="3919707" cy="2235624"/>
          </a:xfrm>
          <a:prstGeom prst="rect">
            <a:avLst/>
          </a:prstGeom>
          <a:noFill/>
          <a:ln w="9525">
            <a:noFill/>
            <a:round/>
            <a:headEnd/>
            <a:tailEnd/>
          </a:ln>
          <a:effectLst/>
        </p:spPr>
      </p:pic>
      <p:sp>
        <p:nvSpPr>
          <p:cNvPr id="3076" name="Text Box 4"/>
          <p:cNvSpPr txBox="1">
            <a:spLocks noChangeArrowheads="1"/>
          </p:cNvSpPr>
          <p:nvPr/>
        </p:nvSpPr>
        <p:spPr bwMode="auto">
          <a:xfrm>
            <a:off x="424800" y="6381311"/>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pitchFamily="-105" charset="0"/>
                <a:ea typeface="msgothic" charset="0"/>
                <a:cs typeface="msgothic" charset="0"/>
              </a:rPr>
              <a:t>Roger V L et al. Circulation 2011;123:e18-e209</a:t>
            </a:r>
          </a:p>
        </p:txBody>
      </p:sp>
      <p:sp>
        <p:nvSpPr>
          <p:cNvPr id="3077"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105" charset="0"/>
                <a:ea typeface="msgothic" charset="0"/>
                <a:cs typeface="msgothic" charset="0"/>
              </a:rPr>
              <a:t>Copyright © American Heart Association</a:t>
            </a:r>
          </a:p>
        </p:txBody>
      </p:sp>
      <p:sp>
        <p:nvSpPr>
          <p:cNvPr id="9" name="Slide Number Placeholder 8"/>
          <p:cNvSpPr>
            <a:spLocks noGrp="1"/>
          </p:cNvSpPr>
          <p:nvPr>
            <p:ph type="sldNum" sz="quarter" idx="12"/>
          </p:nvPr>
        </p:nvSpPr>
        <p:spPr/>
        <p:txBody>
          <a:bodyPr/>
          <a:lstStyle/>
          <a:p>
            <a:fld id="{788F6188-49CD-BC4C-8668-05A2AFD27826}" type="slidenum">
              <a:rPr lang="en-US" smtClean="0"/>
              <a:pPr/>
              <a:t>4</a:t>
            </a:fld>
            <a:endParaRPr lang="en-US"/>
          </a:p>
        </p:txBody>
      </p:sp>
      <p:sp>
        <p:nvSpPr>
          <p:cNvPr id="13" name="Title 1"/>
          <p:cNvSpPr>
            <a:spLocks noGrp="1"/>
          </p:cNvSpPr>
          <p:nvPr>
            <p:ph type="title"/>
          </p:nvPr>
        </p:nvSpPr>
        <p:spPr>
          <a:xfrm>
            <a:off x="423333" y="0"/>
            <a:ext cx="8325555" cy="1066800"/>
          </a:xfrm>
        </p:spPr>
        <p:txBody>
          <a:bodyPr>
            <a:normAutofit/>
          </a:bodyPr>
          <a:lstStyle/>
          <a:p>
            <a:r>
              <a:rPr lang="en-US" sz="3200" dirty="0" smtClean="0"/>
              <a:t>Epidemiology of Cardiovascular Disease (2 of 2)</a:t>
            </a:r>
            <a:endParaRPr lang="en-US" sz="3200" dirty="0"/>
          </a:p>
        </p:txBody>
      </p:sp>
      <p:sp>
        <p:nvSpPr>
          <p:cNvPr id="14" name="Content Placeholder 2"/>
          <p:cNvSpPr txBox="1">
            <a:spLocks/>
          </p:cNvSpPr>
          <p:nvPr/>
        </p:nvSpPr>
        <p:spPr>
          <a:xfrm>
            <a:off x="424801" y="1202266"/>
            <a:ext cx="8390879" cy="2214696"/>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r>
              <a:rPr kumimoji="0" lang="en-US" sz="1700" b="0" i="0" u="none" strike="noStrike" kern="1200" cap="none" spc="0" normalizeH="0" baseline="0" noProof="0" dirty="0" smtClean="0">
                <a:ln>
                  <a:noFill/>
                </a:ln>
                <a:effectLst/>
                <a:uLnTx/>
                <a:uFillTx/>
                <a:latin typeface="+mn-lt"/>
                <a:ea typeface="+mn-ea"/>
                <a:cs typeface="+mn-cs"/>
              </a:rPr>
              <a:t>82.6 Million American adults have one or more types of cardiovascular disease (CVD)</a:t>
            </a:r>
            <a:r>
              <a:rPr kumimoji="0" lang="en-US" sz="1700" b="0" i="0" u="none" strike="noStrike" kern="1200" cap="none" spc="0" normalizeH="0" baseline="0" noProof="0" dirty="0" smtClean="0">
                <a:ln>
                  <a:noFill/>
                </a:ln>
                <a:effectLst/>
                <a:uLnTx/>
                <a:uFillTx/>
                <a:latin typeface="+mn-lt"/>
                <a:ea typeface="+mn-ea"/>
                <a:cs typeface="+mn-cs"/>
              </a:rPr>
              <a:t>.</a:t>
            </a:r>
            <a:r>
              <a:rPr lang="en-US" sz="1700" dirty="0" smtClean="0"/>
              <a:t> </a:t>
            </a:r>
            <a:r>
              <a:rPr kumimoji="0" lang="en-US" sz="1700" b="0" i="0" u="none" strike="noStrike" kern="1200" cap="none" spc="0" normalizeH="0" baseline="0" noProof="0" dirty="0" smtClean="0">
                <a:ln>
                  <a:noFill/>
                </a:ln>
                <a:effectLst/>
                <a:uLnTx/>
                <a:uFillTx/>
                <a:latin typeface="+mn-lt"/>
                <a:ea typeface="+mn-ea"/>
                <a:cs typeface="+mn-cs"/>
              </a:rPr>
              <a:t>Total CVD includes diseases listed below:</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kumimoji="0" lang="en-US" sz="1600" b="0" i="0" u="none" strike="noStrike" kern="1200" cap="none" spc="0" normalizeH="0" baseline="0" noProof="0" dirty="0" smtClean="0">
                <a:ln>
                  <a:noFill/>
                </a:ln>
                <a:effectLst/>
                <a:uLnTx/>
                <a:uFillTx/>
                <a:latin typeface="+mn-lt"/>
                <a:ea typeface="+mn-ea"/>
                <a:cs typeface="+mn-cs"/>
              </a:rPr>
              <a:t>Coronary Heart Disease – 16,300,000 American adults</a:t>
            </a:r>
          </a:p>
          <a:p>
            <a:pPr marL="1371600" marR="0" lvl="2" indent="-457200" algn="l" defTabSz="914400" rtl="0" eaLnBrk="1" fontAlgn="auto" latinLnBrk="0" hangingPunct="1">
              <a:lnSpc>
                <a:spcPct val="100000"/>
              </a:lnSpc>
              <a:spcBef>
                <a:spcPts val="600"/>
              </a:spcBef>
              <a:spcAft>
                <a:spcPts val="0"/>
              </a:spcAft>
              <a:buClr>
                <a:schemeClr val="accent3"/>
              </a:buClr>
              <a:buSzTx/>
              <a:buFont typeface="Arial"/>
              <a:buChar char="•"/>
              <a:tabLst/>
              <a:defRPr/>
            </a:pPr>
            <a:r>
              <a:rPr kumimoji="0" lang="en-US" sz="1600" b="0" i="0" u="none" strike="noStrike" kern="1200" cap="none" spc="0" normalizeH="0" baseline="0" noProof="0" dirty="0" smtClean="0">
                <a:ln>
                  <a:noFill/>
                </a:ln>
                <a:effectLst/>
                <a:uLnTx/>
                <a:uFillTx/>
                <a:latin typeface="+mn-lt"/>
                <a:ea typeface="+mn-ea"/>
                <a:cs typeface="+mn-cs"/>
              </a:rPr>
              <a:t>Heart Attack – 7,900,000</a:t>
            </a:r>
          </a:p>
          <a:p>
            <a:pPr marL="1371600" marR="0" lvl="2" indent="-457200" algn="l" defTabSz="914400" rtl="0" eaLnBrk="1" fontAlgn="auto" latinLnBrk="0" hangingPunct="1">
              <a:lnSpc>
                <a:spcPct val="100000"/>
              </a:lnSpc>
              <a:spcBef>
                <a:spcPts val="600"/>
              </a:spcBef>
              <a:spcAft>
                <a:spcPts val="0"/>
              </a:spcAft>
              <a:buClr>
                <a:schemeClr val="accent3"/>
              </a:buClr>
              <a:buSzTx/>
              <a:buFont typeface="Arial"/>
              <a:buChar char="•"/>
              <a:tabLst/>
              <a:defRPr/>
            </a:pPr>
            <a:r>
              <a:rPr kumimoji="0" lang="en-US" sz="1600" b="0" i="0" u="none" strike="noStrike" kern="1200" cap="none" spc="0" normalizeH="0" baseline="0" noProof="0" dirty="0" smtClean="0">
                <a:ln>
                  <a:noFill/>
                </a:ln>
                <a:effectLst/>
                <a:uLnTx/>
                <a:uFillTx/>
                <a:latin typeface="+mn-lt"/>
                <a:ea typeface="+mn-ea"/>
                <a:cs typeface="+mn-cs"/>
              </a:rPr>
              <a:t>Chest Pain – 9,000,000</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kumimoji="0" lang="en-US" sz="1600" b="0" i="0" u="none" strike="noStrike" kern="1200" cap="none" spc="0" normalizeH="0" baseline="0" noProof="0" dirty="0" smtClean="0">
                <a:ln>
                  <a:noFill/>
                </a:ln>
                <a:effectLst/>
                <a:uLnTx/>
                <a:uFillTx/>
                <a:latin typeface="+mn-lt"/>
                <a:ea typeface="+mn-ea"/>
                <a:cs typeface="+mn-cs"/>
              </a:rPr>
              <a:t>Heart Failure – 5,700,000</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kumimoji="0" lang="en-US" sz="1600" b="0" i="0" u="none" strike="noStrike" kern="1200" cap="none" spc="0" normalizeH="0" baseline="0" noProof="0" dirty="0" smtClean="0">
                <a:ln>
                  <a:noFill/>
                </a:ln>
                <a:effectLst/>
                <a:uLnTx/>
                <a:uFillTx/>
                <a:latin typeface="+mn-lt"/>
                <a:ea typeface="+mn-ea"/>
                <a:cs typeface="+mn-cs"/>
              </a:rPr>
              <a:t>Stroke – 7,000,000</a:t>
            </a:r>
          </a:p>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endParaRPr kumimoji="0" lang="en-US" sz="16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Circulatory System</a:t>
            </a:r>
            <a:endParaRPr lang="en-US" sz="3200" dirty="0"/>
          </a:p>
        </p:txBody>
      </p:sp>
      <p:sp>
        <p:nvSpPr>
          <p:cNvPr id="5" name="Text Placeholder 4"/>
          <p:cNvSpPr>
            <a:spLocks noGrp="1"/>
          </p:cNvSpPr>
          <p:nvPr>
            <p:ph type="body" idx="1"/>
          </p:nvPr>
        </p:nvSpPr>
        <p:spPr>
          <a:xfrm>
            <a:off x="0" y="1118954"/>
            <a:ext cx="4799012" cy="639763"/>
          </a:xfrm>
        </p:spPr>
        <p:txBody>
          <a:bodyPr>
            <a:noAutofit/>
          </a:bodyPr>
          <a:lstStyle/>
          <a:p>
            <a:pPr algn="ctr"/>
            <a:r>
              <a:rPr lang="en-US" dirty="0" smtClean="0"/>
              <a:t>Pulmonary Circulatory System</a:t>
            </a:r>
            <a:endParaRPr lang="en-US" dirty="0"/>
          </a:p>
        </p:txBody>
      </p:sp>
      <p:sp>
        <p:nvSpPr>
          <p:cNvPr id="3" name="Content Placeholder 2"/>
          <p:cNvSpPr>
            <a:spLocks noGrp="1"/>
          </p:cNvSpPr>
          <p:nvPr>
            <p:ph sz="half" idx="2"/>
          </p:nvPr>
        </p:nvSpPr>
        <p:spPr>
          <a:xfrm>
            <a:off x="0" y="4044716"/>
            <a:ext cx="4568740" cy="2813284"/>
          </a:xfrm>
        </p:spPr>
        <p:txBody>
          <a:bodyPr wrap="square">
            <a:noAutofit/>
          </a:bodyPr>
          <a:lstStyle/>
          <a:p>
            <a:r>
              <a:rPr lang="en-US" sz="1800" dirty="0" smtClean="0"/>
              <a:t>Heart </a:t>
            </a:r>
            <a:r>
              <a:rPr lang="en-US" sz="1800" dirty="0" err="1" smtClean="0">
                <a:sym typeface="Wingdings"/>
              </a:rPr>
              <a:t></a:t>
            </a:r>
            <a:r>
              <a:rPr lang="en-US" sz="1800" dirty="0" smtClean="0"/>
              <a:t> Lung </a:t>
            </a:r>
            <a:r>
              <a:rPr lang="en-US" sz="1800" dirty="0" err="1" smtClean="0">
                <a:sym typeface="Wingdings"/>
              </a:rPr>
              <a:t></a:t>
            </a:r>
            <a:r>
              <a:rPr lang="en-US" sz="1800" dirty="0" smtClean="0"/>
              <a:t> Heart</a:t>
            </a:r>
            <a:endParaRPr lang="en-US" sz="1800" dirty="0" smtClean="0"/>
          </a:p>
          <a:p>
            <a:pPr lvl="1"/>
            <a:r>
              <a:rPr lang="en-US" sz="1400" b="1" dirty="0" smtClean="0"/>
              <a:t>Superior </a:t>
            </a:r>
            <a:r>
              <a:rPr lang="en-US" sz="1400" b="1" dirty="0" smtClean="0"/>
              <a:t>Vena Cava and Inferior Vena </a:t>
            </a:r>
            <a:r>
              <a:rPr lang="en-US" sz="1400" b="1" dirty="0" smtClean="0"/>
              <a:t>Cava </a:t>
            </a:r>
            <a:r>
              <a:rPr lang="en-US" sz="1400" dirty="0" smtClean="0"/>
              <a:t>deliver used blood to the </a:t>
            </a:r>
            <a:r>
              <a:rPr lang="en-US" sz="1400" b="1" dirty="0" smtClean="0"/>
              <a:t>right atrium</a:t>
            </a:r>
            <a:endParaRPr lang="en-US" sz="1400" dirty="0" smtClean="0"/>
          </a:p>
          <a:p>
            <a:pPr lvl="1"/>
            <a:r>
              <a:rPr lang="en-US" sz="1400" dirty="0" smtClean="0"/>
              <a:t>The </a:t>
            </a:r>
            <a:r>
              <a:rPr lang="en-US" sz="1400" b="1" dirty="0" smtClean="0"/>
              <a:t>tricuspid valve </a:t>
            </a:r>
            <a:r>
              <a:rPr lang="en-US" sz="1400" dirty="0" smtClean="0"/>
              <a:t>opens into the </a:t>
            </a:r>
            <a:r>
              <a:rPr lang="en-US" sz="1400" b="1" dirty="0" smtClean="0"/>
              <a:t>right ventricle</a:t>
            </a:r>
            <a:endParaRPr lang="en-US" sz="1400" dirty="0" smtClean="0"/>
          </a:p>
          <a:p>
            <a:pPr lvl="1"/>
            <a:r>
              <a:rPr lang="en-US" sz="1400" dirty="0" smtClean="0"/>
              <a:t>From there, blood enters the </a:t>
            </a:r>
            <a:r>
              <a:rPr lang="en-US" sz="1400" b="1" dirty="0" smtClean="0"/>
              <a:t>left/right pulmonary arteries </a:t>
            </a:r>
            <a:r>
              <a:rPr lang="en-US" sz="1400" dirty="0" smtClean="0"/>
              <a:t>and into the lungs</a:t>
            </a:r>
          </a:p>
          <a:p>
            <a:pPr lvl="1"/>
            <a:r>
              <a:rPr lang="en-US" sz="1400" dirty="0" smtClean="0"/>
              <a:t>After the blood is oxygenated, the blood is pushed back into the </a:t>
            </a:r>
            <a:r>
              <a:rPr lang="en-US" sz="1400" b="1" dirty="0" smtClean="0"/>
              <a:t>right and left pulmonary veins</a:t>
            </a:r>
            <a:endParaRPr lang="en-US" sz="1400" dirty="0" smtClean="0"/>
          </a:p>
          <a:p>
            <a:pPr lvl="1"/>
            <a:r>
              <a:rPr lang="en-US" sz="1400" b="1" dirty="0" smtClean="0"/>
              <a:t>Pulmonary veins </a:t>
            </a:r>
            <a:r>
              <a:rPr lang="en-US" sz="1400" dirty="0" smtClean="0"/>
              <a:t>lead to the </a:t>
            </a:r>
            <a:r>
              <a:rPr lang="en-US" sz="1400" b="1" dirty="0" smtClean="0"/>
              <a:t>left atrium</a:t>
            </a:r>
            <a:r>
              <a:rPr lang="en-US" sz="1400" dirty="0" smtClean="0"/>
              <a:t> of the </a:t>
            </a:r>
            <a:r>
              <a:rPr lang="en-US" sz="1400" dirty="0" smtClean="0"/>
              <a:t>heart.</a:t>
            </a:r>
          </a:p>
          <a:p>
            <a:pPr lvl="1"/>
            <a:r>
              <a:rPr lang="en-US" sz="1400" dirty="0" smtClean="0"/>
              <a:t>Blood is pushed into the aorta.</a:t>
            </a:r>
            <a:endParaRPr lang="en-US" sz="1400" dirty="0"/>
          </a:p>
        </p:txBody>
      </p:sp>
      <p:sp>
        <p:nvSpPr>
          <p:cNvPr id="6" name="Text Placeholder 5"/>
          <p:cNvSpPr>
            <a:spLocks noGrp="1"/>
          </p:cNvSpPr>
          <p:nvPr>
            <p:ph type="body" sz="quarter" idx="3"/>
          </p:nvPr>
        </p:nvSpPr>
        <p:spPr>
          <a:xfrm>
            <a:off x="5002212" y="1118956"/>
            <a:ext cx="4344987" cy="639762"/>
          </a:xfrm>
        </p:spPr>
        <p:txBody>
          <a:bodyPr>
            <a:normAutofit/>
          </a:bodyPr>
          <a:lstStyle/>
          <a:p>
            <a:r>
              <a:rPr lang="en-US" dirty="0" smtClean="0"/>
              <a:t>Systemic Circulatory System</a:t>
            </a:r>
            <a:endParaRPr lang="en-US" dirty="0"/>
          </a:p>
        </p:txBody>
      </p:sp>
      <p:sp>
        <p:nvSpPr>
          <p:cNvPr id="7" name="Content Placeholder 6"/>
          <p:cNvSpPr>
            <a:spLocks noGrp="1"/>
          </p:cNvSpPr>
          <p:nvPr>
            <p:ph sz="quarter" idx="4"/>
          </p:nvPr>
        </p:nvSpPr>
        <p:spPr>
          <a:xfrm>
            <a:off x="4797424" y="1690985"/>
            <a:ext cx="4346575" cy="2813285"/>
          </a:xfrm>
        </p:spPr>
        <p:txBody>
          <a:bodyPr>
            <a:noAutofit/>
          </a:bodyPr>
          <a:lstStyle/>
          <a:p>
            <a:r>
              <a:rPr lang="en-US" sz="1800" dirty="0" smtClean="0"/>
              <a:t>Heart </a:t>
            </a:r>
            <a:r>
              <a:rPr lang="en-US" sz="1800" dirty="0" err="1" smtClean="0">
                <a:sym typeface="Wingdings"/>
              </a:rPr>
              <a:t></a:t>
            </a:r>
            <a:r>
              <a:rPr lang="en-US" sz="1800" dirty="0" smtClean="0"/>
              <a:t> Body </a:t>
            </a:r>
            <a:r>
              <a:rPr lang="en-US" sz="1800" dirty="0" err="1" smtClean="0">
                <a:sym typeface="Wingdings"/>
              </a:rPr>
              <a:t></a:t>
            </a:r>
            <a:r>
              <a:rPr lang="en-US" sz="1800" dirty="0" smtClean="0"/>
              <a:t> Heart </a:t>
            </a:r>
          </a:p>
          <a:p>
            <a:pPr lvl="1"/>
            <a:r>
              <a:rPr lang="en-US" sz="1400" dirty="0" smtClean="0"/>
              <a:t>Deoxygenated blood is pumped into the </a:t>
            </a:r>
            <a:r>
              <a:rPr lang="en-US" sz="1400" b="1" dirty="0" smtClean="0"/>
              <a:t>pulmonary arteries</a:t>
            </a:r>
            <a:endParaRPr lang="en-US" sz="1400" dirty="0" smtClean="0"/>
          </a:p>
          <a:p>
            <a:pPr lvl="1"/>
            <a:r>
              <a:rPr lang="en-US" sz="1400" dirty="0" smtClean="0"/>
              <a:t>After it is oxygenated, the blood flows back into the </a:t>
            </a:r>
            <a:r>
              <a:rPr lang="en-US" sz="1400" b="1" dirty="0" smtClean="0"/>
              <a:t>left ventricle</a:t>
            </a:r>
            <a:r>
              <a:rPr lang="en-US" sz="1400" dirty="0" smtClean="0"/>
              <a:t> through the </a:t>
            </a:r>
            <a:r>
              <a:rPr lang="en-US" sz="1400" b="1" dirty="0" smtClean="0"/>
              <a:t>pulmonary veins. </a:t>
            </a:r>
            <a:endParaRPr lang="en-US" sz="1400" dirty="0" smtClean="0"/>
          </a:p>
          <a:p>
            <a:pPr lvl="1"/>
            <a:r>
              <a:rPr lang="en-US" sz="1400" dirty="0" smtClean="0"/>
              <a:t>From there, a forceful muscular contraction of the heart’s cardiac muscle expels the oxygenated blood into the </a:t>
            </a:r>
            <a:r>
              <a:rPr lang="en-US" sz="1400" b="1" dirty="0" smtClean="0"/>
              <a:t>aorta</a:t>
            </a:r>
            <a:r>
              <a:rPr lang="en-US" sz="1400" dirty="0" smtClean="0"/>
              <a:t>.</a:t>
            </a:r>
          </a:p>
          <a:p>
            <a:pPr lvl="1"/>
            <a:r>
              <a:rPr lang="en-US" sz="1400" dirty="0" smtClean="0"/>
              <a:t>The </a:t>
            </a:r>
            <a:r>
              <a:rPr lang="en-US" sz="1400" b="1" dirty="0" smtClean="0"/>
              <a:t>aorta</a:t>
            </a:r>
            <a:r>
              <a:rPr lang="en-US" sz="1400" dirty="0" smtClean="0"/>
              <a:t> pushes the blood into the body through a branching system of many smaller arteries.</a:t>
            </a:r>
          </a:p>
          <a:p>
            <a:pPr lvl="1"/>
            <a:endParaRPr lang="en-US" dirty="0" smtClean="0"/>
          </a:p>
          <a:p>
            <a:endParaRPr lang="en-US" dirty="0"/>
          </a:p>
        </p:txBody>
      </p:sp>
      <p:cxnSp>
        <p:nvCxnSpPr>
          <p:cNvPr id="9" name="Straight Connector 8"/>
          <p:cNvCxnSpPr/>
          <p:nvPr/>
        </p:nvCxnSpPr>
        <p:spPr>
          <a:xfrm rot="5400000">
            <a:off x="1816562" y="3965327"/>
            <a:ext cx="5510709" cy="1588"/>
          </a:xfrm>
          <a:prstGeom prst="line">
            <a:avLst/>
          </a:prstGeom>
          <a:ln/>
        </p:spPr>
        <p:style>
          <a:lnRef idx="2">
            <a:schemeClr val="accent2"/>
          </a:lnRef>
          <a:fillRef idx="0">
            <a:schemeClr val="accent2"/>
          </a:fillRef>
          <a:effectRef idx="1">
            <a:schemeClr val="accent2"/>
          </a:effectRef>
          <a:fontRef idx="minor">
            <a:schemeClr val="tx1"/>
          </a:fontRef>
        </p:style>
      </p:cxnSp>
      <p:graphicFrame>
        <p:nvGraphicFramePr>
          <p:cNvPr id="26626" name="Object 2"/>
          <p:cNvGraphicFramePr>
            <a:graphicFrameLocks noChangeAspect="1"/>
          </p:cNvGraphicFramePr>
          <p:nvPr/>
        </p:nvGraphicFramePr>
        <p:xfrm>
          <a:off x="213697" y="1901242"/>
          <a:ext cx="4351867" cy="2143473"/>
        </p:xfrm>
        <a:graphic>
          <a:graphicData uri="http://schemas.openxmlformats.org/presentationml/2006/ole">
            <p:oleObj spid="_x0000_s26626" name="Document" r:id="rId4" imgW="5473700" imgH="2641600" progId="Word.Document.8">
              <p:link updateAutomatic="1"/>
            </p:oleObj>
          </a:graphicData>
        </a:graphic>
      </p:graphicFrame>
      <p:pic>
        <p:nvPicPr>
          <p:cNvPr id="26629" name="Picture 5"/>
          <p:cNvPicPr>
            <a:picLocks noChangeAspect="1" noChangeArrowheads="1"/>
          </p:cNvPicPr>
          <p:nvPr/>
        </p:nvPicPr>
        <p:blipFill>
          <a:blip r:embed="rId5"/>
          <a:srcRect/>
          <a:stretch>
            <a:fillRect/>
          </a:stretch>
        </p:blipFill>
        <p:spPr bwMode="auto">
          <a:xfrm>
            <a:off x="5002212" y="4445264"/>
            <a:ext cx="3918039" cy="2285999"/>
          </a:xfrm>
          <a:prstGeom prst="rect">
            <a:avLst/>
          </a:prstGeom>
          <a:noFill/>
          <a:ln w="9525">
            <a:noFill/>
            <a:miter lim="800000"/>
            <a:headEnd/>
            <a:tailEnd/>
          </a:ln>
          <a:effectLst/>
        </p:spPr>
      </p:pic>
      <p:sp>
        <p:nvSpPr>
          <p:cNvPr id="11" name="TextBox 10"/>
          <p:cNvSpPr txBox="1"/>
          <p:nvPr/>
        </p:nvSpPr>
        <p:spPr>
          <a:xfrm>
            <a:off x="4797425" y="6629664"/>
            <a:ext cx="4346576" cy="228336"/>
          </a:xfrm>
          <a:prstGeom prst="rect">
            <a:avLst/>
          </a:prstGeom>
          <a:noFill/>
        </p:spPr>
        <p:txBody>
          <a:bodyPr wrap="square" rtlCol="0">
            <a:normAutofit fontScale="62500" lnSpcReduction="20000"/>
          </a:bodyPr>
          <a:lstStyle/>
          <a:p>
            <a:r>
              <a:rPr lang="en-US" u="sng" dirty="0" smtClean="0">
                <a:hlinkClick r:id="rId6"/>
              </a:rPr>
              <a:t>http://www.wisc-online.com/objects/ViewObject.aspx?ID=AP12704</a:t>
            </a:r>
            <a:r>
              <a:rPr lang="en-US" u="sng" dirty="0" smtClean="0"/>
              <a:t> </a:t>
            </a:r>
          </a:p>
          <a:p>
            <a:endParaRPr lang="en-US" dirty="0"/>
          </a:p>
        </p:txBody>
      </p:sp>
      <p:sp>
        <p:nvSpPr>
          <p:cNvPr id="12" name="Slide Number Placeholder 11"/>
          <p:cNvSpPr>
            <a:spLocks noGrp="1"/>
          </p:cNvSpPr>
          <p:nvPr>
            <p:ph type="sldNum" sz="quarter" idx="12"/>
          </p:nvPr>
        </p:nvSpPr>
        <p:spPr/>
        <p:txBody>
          <a:bodyPr/>
          <a:lstStyle/>
          <a:p>
            <a:fld id="{788F6188-49CD-BC4C-8668-05A2AFD2782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6642556"/>
            <a:ext cx="3570065" cy="215444"/>
          </a:xfrm>
          <a:prstGeom prst="rect">
            <a:avLst/>
          </a:prstGeom>
          <a:noFill/>
        </p:spPr>
        <p:txBody>
          <a:bodyPr wrap="square" rtlCol="0">
            <a:spAutoFit/>
          </a:bodyPr>
          <a:lstStyle/>
          <a:p>
            <a:r>
              <a:rPr lang="en-US" sz="800" dirty="0" smtClean="0">
                <a:hlinkClick r:id="rId3"/>
              </a:rPr>
              <a:t>http://biology.about.com/od/anatomy/ss/Coronary-Arteries.htm</a:t>
            </a:r>
            <a:r>
              <a:rPr lang="en-US" sz="800" dirty="0" smtClean="0"/>
              <a:t> </a:t>
            </a:r>
            <a:endParaRPr lang="en-US" sz="800" dirty="0"/>
          </a:p>
        </p:txBody>
      </p:sp>
      <p:sp>
        <p:nvSpPr>
          <p:cNvPr id="10" name="Title 9"/>
          <p:cNvSpPr>
            <a:spLocks noGrp="1"/>
          </p:cNvSpPr>
          <p:nvPr>
            <p:ph type="title"/>
          </p:nvPr>
        </p:nvSpPr>
        <p:spPr/>
        <p:txBody>
          <a:bodyPr>
            <a:normAutofit/>
          </a:bodyPr>
          <a:lstStyle/>
          <a:p>
            <a:r>
              <a:rPr lang="en-US" sz="3200" dirty="0" smtClean="0"/>
              <a:t>Coronary Arteries</a:t>
            </a:r>
            <a:endParaRPr lang="en-US" sz="3200" dirty="0"/>
          </a:p>
        </p:txBody>
      </p:sp>
      <p:pic>
        <p:nvPicPr>
          <p:cNvPr id="18434" name="Picture 2"/>
          <p:cNvPicPr>
            <a:picLocks noChangeAspect="1" noChangeArrowheads="1"/>
          </p:cNvPicPr>
          <p:nvPr/>
        </p:nvPicPr>
        <p:blipFill>
          <a:blip r:embed="rId4"/>
          <a:srcRect/>
          <a:stretch>
            <a:fillRect/>
          </a:stretch>
        </p:blipFill>
        <p:spPr bwMode="auto">
          <a:xfrm>
            <a:off x="2648579" y="1438836"/>
            <a:ext cx="3981995" cy="5327084"/>
          </a:xfrm>
          <a:prstGeom prst="rect">
            <a:avLst/>
          </a:prstGeom>
          <a:noFill/>
          <a:ln w="9525">
            <a:noFill/>
            <a:miter lim="800000"/>
            <a:headEnd/>
            <a:tailEnd/>
          </a:ln>
          <a:effectLst/>
        </p:spPr>
      </p:pic>
      <p:sp>
        <p:nvSpPr>
          <p:cNvPr id="11" name="Line Callout 1 (Accent Bar) 10"/>
          <p:cNvSpPr/>
          <p:nvPr/>
        </p:nvSpPr>
        <p:spPr>
          <a:xfrm>
            <a:off x="7248470" y="1213556"/>
            <a:ext cx="1712086" cy="903111"/>
          </a:xfrm>
          <a:prstGeom prst="accentCallout1">
            <a:avLst>
              <a:gd name="adj1" fmla="val 18750"/>
              <a:gd name="adj2" fmla="val -8333"/>
              <a:gd name="adj3" fmla="val 274462"/>
              <a:gd name="adj4" fmla="val -150585"/>
            </a:avLst>
          </a:prstGeom>
          <a:solidFill>
            <a:srgbClr val="004080"/>
          </a:solidFill>
          <a:ln w="127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400" b="1" dirty="0" smtClean="0"/>
              <a:t>Left Coronary Artery (LCA): Branches to LCX and LAD</a:t>
            </a:r>
            <a:endParaRPr lang="en-US" sz="1400" b="1" dirty="0"/>
          </a:p>
        </p:txBody>
      </p:sp>
      <p:sp>
        <p:nvSpPr>
          <p:cNvPr id="27" name="Line Callout 1 (Accent Bar) 26"/>
          <p:cNvSpPr/>
          <p:nvPr/>
        </p:nvSpPr>
        <p:spPr>
          <a:xfrm>
            <a:off x="7248470" y="2420470"/>
            <a:ext cx="1712086" cy="1082068"/>
          </a:xfrm>
          <a:prstGeom prst="accentCallout1">
            <a:avLst>
              <a:gd name="adj1" fmla="val 18750"/>
              <a:gd name="adj2" fmla="val -8333"/>
              <a:gd name="adj3" fmla="val 175364"/>
              <a:gd name="adj4" fmla="val -90848"/>
            </a:avLst>
          </a:prstGeom>
          <a:solidFill>
            <a:srgbClr val="004080"/>
          </a:solidFill>
          <a:ln w="127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400" b="1" dirty="0" smtClean="0"/>
              <a:t>Left Circumflex Artery (LCX) : Supplies left posterior wall</a:t>
            </a:r>
            <a:endParaRPr lang="en-US" sz="1400" b="1" dirty="0"/>
          </a:p>
        </p:txBody>
      </p:sp>
      <p:sp>
        <p:nvSpPr>
          <p:cNvPr id="28" name="Line Callout 1 (Accent Bar) 27"/>
          <p:cNvSpPr/>
          <p:nvPr/>
        </p:nvSpPr>
        <p:spPr>
          <a:xfrm>
            <a:off x="7248470" y="4759124"/>
            <a:ext cx="1712086" cy="1030728"/>
          </a:xfrm>
          <a:prstGeom prst="accentCallout1">
            <a:avLst>
              <a:gd name="adj1" fmla="val 18750"/>
              <a:gd name="adj2" fmla="val -8333"/>
              <a:gd name="adj3" fmla="val 31168"/>
              <a:gd name="adj4" fmla="val -115510"/>
            </a:avLst>
          </a:prstGeom>
          <a:solidFill>
            <a:srgbClr val="004080"/>
          </a:solidFill>
          <a:ln w="127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400" b="1" dirty="0" smtClean="0"/>
              <a:t>Left Anterior Descending Artery (LAD) : Supplies left anterior wall </a:t>
            </a:r>
            <a:endParaRPr lang="en-US" sz="1400" b="1" dirty="0"/>
          </a:p>
        </p:txBody>
      </p:sp>
      <p:sp>
        <p:nvSpPr>
          <p:cNvPr id="29" name="Line Callout 1 (Accent Bar) 28"/>
          <p:cNvSpPr/>
          <p:nvPr/>
        </p:nvSpPr>
        <p:spPr>
          <a:xfrm>
            <a:off x="7248470" y="3726693"/>
            <a:ext cx="1712086" cy="829235"/>
          </a:xfrm>
          <a:prstGeom prst="accentCallout1">
            <a:avLst>
              <a:gd name="adj1" fmla="val 18750"/>
              <a:gd name="adj2" fmla="val -8333"/>
              <a:gd name="adj3" fmla="val 107312"/>
              <a:gd name="adj4" fmla="val -103789"/>
            </a:avLst>
          </a:prstGeom>
          <a:solidFill>
            <a:srgbClr val="004080"/>
          </a:solidFill>
          <a:ln w="127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400" b="1" dirty="0" smtClean="0"/>
              <a:t>Diagonal Artery: Supplies left anterior</a:t>
            </a:r>
            <a:endParaRPr lang="en-US" sz="1400" b="1" dirty="0"/>
          </a:p>
        </p:txBody>
      </p:sp>
      <p:sp>
        <p:nvSpPr>
          <p:cNvPr id="14" name="Line Callout 1 (Accent Bar) 13"/>
          <p:cNvSpPr/>
          <p:nvPr/>
        </p:nvSpPr>
        <p:spPr>
          <a:xfrm>
            <a:off x="7248470" y="5997222"/>
            <a:ext cx="1712086" cy="768698"/>
          </a:xfrm>
          <a:prstGeom prst="accentCallout1">
            <a:avLst>
              <a:gd name="adj1" fmla="val 18750"/>
              <a:gd name="adj2" fmla="val -8333"/>
              <a:gd name="adj3" fmla="val -96772"/>
              <a:gd name="adj4" fmla="val -67180"/>
            </a:avLst>
          </a:prstGeom>
          <a:solidFill>
            <a:srgbClr val="004080"/>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400" b="1" dirty="0" smtClean="0"/>
              <a:t>Left Marginal Artery: Supplies left posterior</a:t>
            </a:r>
            <a:endParaRPr lang="en-US" sz="1400" b="1" dirty="0"/>
          </a:p>
        </p:txBody>
      </p:sp>
      <p:grpSp>
        <p:nvGrpSpPr>
          <p:cNvPr id="19" name="Group 18"/>
          <p:cNvGrpSpPr/>
          <p:nvPr/>
        </p:nvGrpSpPr>
        <p:grpSpPr>
          <a:xfrm>
            <a:off x="194160" y="1213556"/>
            <a:ext cx="1800665" cy="981634"/>
            <a:chOff x="377603" y="1213556"/>
            <a:chExt cx="1800665" cy="981634"/>
          </a:xfrm>
          <a:solidFill>
            <a:srgbClr val="004080"/>
          </a:solidFill>
        </p:grpSpPr>
        <p:sp>
          <p:nvSpPr>
            <p:cNvPr id="53" name="Line Callout 1 (Accent Bar) 52"/>
            <p:cNvSpPr/>
            <p:nvPr/>
          </p:nvSpPr>
          <p:spPr>
            <a:xfrm rot="10800000">
              <a:off x="377603" y="1213556"/>
              <a:ext cx="1800665" cy="981634"/>
            </a:xfrm>
            <a:prstGeom prst="accentCallout1">
              <a:avLst>
                <a:gd name="adj1" fmla="val 18750"/>
                <a:gd name="adj2" fmla="val -8333"/>
                <a:gd name="adj3" fmla="val -195865"/>
                <a:gd name="adj4" fmla="val -85235"/>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18" name="TextBox 17"/>
            <p:cNvSpPr txBox="1"/>
            <p:nvPr/>
          </p:nvSpPr>
          <p:spPr>
            <a:xfrm>
              <a:off x="377604" y="1213556"/>
              <a:ext cx="1800664" cy="981634"/>
            </a:xfrm>
            <a:prstGeom prst="rect">
              <a:avLst/>
            </a:prstGeom>
            <a:grpFill/>
          </p:spPr>
          <p:txBody>
            <a:bodyPr wrap="square" rtlCol="0" anchor="ctr">
              <a:normAutofit/>
            </a:bodyPr>
            <a:lstStyle/>
            <a:p>
              <a:pPr algn="ctr"/>
              <a:r>
                <a:rPr lang="en-US" sz="1400" b="1" dirty="0" smtClean="0">
                  <a:solidFill>
                    <a:schemeClr val="bg1"/>
                  </a:solidFill>
                </a:rPr>
                <a:t>Right Coronary Artery (RCA): Supplies the right ventricle wall</a:t>
              </a:r>
              <a:endParaRPr lang="en-US" sz="1400" b="1" dirty="0">
                <a:solidFill>
                  <a:schemeClr val="bg1"/>
                </a:solidFill>
              </a:endParaRPr>
            </a:p>
          </p:txBody>
        </p:sp>
      </p:grpSp>
      <p:grpSp>
        <p:nvGrpSpPr>
          <p:cNvPr id="20" name="Group 19"/>
          <p:cNvGrpSpPr/>
          <p:nvPr/>
        </p:nvGrpSpPr>
        <p:grpSpPr>
          <a:xfrm>
            <a:off x="194156" y="3332229"/>
            <a:ext cx="1800665" cy="981634"/>
            <a:chOff x="377601" y="1438836"/>
            <a:chExt cx="1800665" cy="981634"/>
          </a:xfrm>
          <a:solidFill>
            <a:srgbClr val="004080"/>
          </a:solidFill>
        </p:grpSpPr>
        <p:sp>
          <p:nvSpPr>
            <p:cNvPr id="21" name="Line Callout 1 (Accent Bar) 20"/>
            <p:cNvSpPr/>
            <p:nvPr/>
          </p:nvSpPr>
          <p:spPr>
            <a:xfrm rot="10800000">
              <a:off x="377601" y="1438836"/>
              <a:ext cx="1800665" cy="981634"/>
            </a:xfrm>
            <a:prstGeom prst="accentCallout1">
              <a:avLst>
                <a:gd name="adj1" fmla="val 18750"/>
                <a:gd name="adj2" fmla="val -8333"/>
                <a:gd name="adj3" fmla="val -131177"/>
                <a:gd name="adj4" fmla="val -81316"/>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22" name="TextBox 21"/>
            <p:cNvSpPr txBox="1"/>
            <p:nvPr/>
          </p:nvSpPr>
          <p:spPr>
            <a:xfrm>
              <a:off x="377601" y="1438836"/>
              <a:ext cx="1800664" cy="981634"/>
            </a:xfrm>
            <a:prstGeom prst="rect">
              <a:avLst/>
            </a:prstGeom>
            <a:grpFill/>
          </p:spPr>
          <p:txBody>
            <a:bodyPr wrap="square" rtlCol="0" anchor="ctr">
              <a:normAutofit/>
            </a:bodyPr>
            <a:lstStyle/>
            <a:p>
              <a:pPr algn="ctr"/>
              <a:r>
                <a:rPr lang="en-US" sz="1400" b="1" dirty="0" smtClean="0">
                  <a:solidFill>
                    <a:schemeClr val="bg1"/>
                  </a:solidFill>
                </a:rPr>
                <a:t>Right Marginal  Artery (RMA): Supplies right anterior</a:t>
              </a:r>
              <a:endParaRPr lang="en-US" sz="1400" b="1" dirty="0">
                <a:solidFill>
                  <a:schemeClr val="bg1"/>
                </a:solidFill>
              </a:endParaRPr>
            </a:p>
          </p:txBody>
        </p:sp>
      </p:grpSp>
      <p:grpSp>
        <p:nvGrpSpPr>
          <p:cNvPr id="23" name="Group 22"/>
          <p:cNvGrpSpPr/>
          <p:nvPr/>
        </p:nvGrpSpPr>
        <p:grpSpPr>
          <a:xfrm>
            <a:off x="194158" y="5350808"/>
            <a:ext cx="1800665" cy="981634"/>
            <a:chOff x="377601" y="1438836"/>
            <a:chExt cx="1800665" cy="981634"/>
          </a:xfrm>
          <a:solidFill>
            <a:srgbClr val="004080"/>
          </a:solidFill>
        </p:grpSpPr>
        <p:sp>
          <p:nvSpPr>
            <p:cNvPr id="24" name="Line Callout 1 (Accent Bar) 23"/>
            <p:cNvSpPr/>
            <p:nvPr/>
          </p:nvSpPr>
          <p:spPr>
            <a:xfrm rot="10800000">
              <a:off x="377601" y="1438836"/>
              <a:ext cx="1800665" cy="981634"/>
            </a:xfrm>
            <a:prstGeom prst="accentCallout1">
              <a:avLst>
                <a:gd name="adj1" fmla="val 18750"/>
                <a:gd name="adj2" fmla="val -8333"/>
                <a:gd name="adj3" fmla="val 64325"/>
                <a:gd name="adj4" fmla="val -140091"/>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25" name="TextBox 24"/>
            <p:cNvSpPr txBox="1"/>
            <p:nvPr/>
          </p:nvSpPr>
          <p:spPr>
            <a:xfrm>
              <a:off x="377602" y="1438836"/>
              <a:ext cx="1800664" cy="981634"/>
            </a:xfrm>
            <a:prstGeom prst="rect">
              <a:avLst/>
            </a:prstGeom>
            <a:grpFill/>
          </p:spPr>
          <p:txBody>
            <a:bodyPr wrap="square" rtlCol="0">
              <a:normAutofit/>
            </a:bodyPr>
            <a:lstStyle/>
            <a:p>
              <a:r>
                <a:rPr lang="en-US" sz="1400" b="1" dirty="0" smtClean="0">
                  <a:solidFill>
                    <a:schemeClr val="bg1"/>
                  </a:solidFill>
                </a:rPr>
                <a:t>Posterior Descending Artery: Supplies right and left posterior walls</a:t>
              </a:r>
              <a:endParaRPr lang="en-US" sz="1400" b="1" dirty="0">
                <a:solidFill>
                  <a:schemeClr val="bg1"/>
                </a:solidFill>
              </a:endParaRPr>
            </a:p>
          </p:txBody>
        </p:sp>
      </p:grpSp>
      <p:sp>
        <p:nvSpPr>
          <p:cNvPr id="26" name="Slide Number Placeholder 25"/>
          <p:cNvSpPr>
            <a:spLocks noGrp="1"/>
          </p:cNvSpPr>
          <p:nvPr>
            <p:ph type="sldNum" sz="quarter" idx="12"/>
          </p:nvPr>
        </p:nvSpPr>
        <p:spPr/>
        <p:txBody>
          <a:bodyPr/>
          <a:lstStyle/>
          <a:p>
            <a:fld id="{788F6188-49CD-BC4C-8668-05A2AFD27826}" type="slidenum">
              <a:rPr lang="en-US" sz="1400" b="1" smtClean="0"/>
              <a:pPr/>
              <a:t>6</a:t>
            </a:fld>
            <a:endParaRPr lang="en-US" sz="14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Cell Death</a:t>
            </a:r>
            <a:endParaRPr lang="en-US" sz="3200" dirty="0"/>
          </a:p>
        </p:txBody>
      </p:sp>
      <p:sp>
        <p:nvSpPr>
          <p:cNvPr id="5" name="Text Placeholder 4"/>
          <p:cNvSpPr>
            <a:spLocks noGrp="1"/>
          </p:cNvSpPr>
          <p:nvPr>
            <p:ph idx="1"/>
          </p:nvPr>
        </p:nvSpPr>
        <p:spPr>
          <a:xfrm>
            <a:off x="0" y="1934793"/>
            <a:ext cx="4560821" cy="4923207"/>
          </a:xfrm>
        </p:spPr>
        <p:txBody>
          <a:bodyPr>
            <a:normAutofit fontScale="62500" lnSpcReduction="20000"/>
          </a:bodyPr>
          <a:lstStyle/>
          <a:p>
            <a:r>
              <a:rPr lang="en-US" sz="2545" dirty="0" smtClean="0"/>
              <a:t>A </a:t>
            </a:r>
            <a:r>
              <a:rPr lang="en-US" sz="2545" b="1" dirty="0" smtClean="0"/>
              <a:t>controlled, genetically programmed</a:t>
            </a:r>
            <a:r>
              <a:rPr lang="en-US" sz="2545" dirty="0" smtClean="0"/>
              <a:t> series of events in eukaryotic cells that leads to cell death (programmed cell death or cell suicide). </a:t>
            </a:r>
          </a:p>
          <a:p>
            <a:r>
              <a:rPr lang="en-US" sz="2909" dirty="0" smtClean="0"/>
              <a:t>Function: </a:t>
            </a:r>
          </a:p>
          <a:p>
            <a:pPr lvl="1"/>
            <a:r>
              <a:rPr lang="en-US" sz="2545" dirty="0" smtClean="0"/>
              <a:t>Destroy virus-infected or cancerous cells</a:t>
            </a:r>
          </a:p>
          <a:p>
            <a:pPr lvl="1"/>
            <a:r>
              <a:rPr lang="en-US" sz="2545" dirty="0" smtClean="0"/>
              <a:t>Allows shaping of tissues and organs</a:t>
            </a:r>
          </a:p>
          <a:p>
            <a:r>
              <a:rPr lang="en-US" sz="2909" dirty="0" smtClean="0"/>
              <a:t>Triggers: </a:t>
            </a:r>
          </a:p>
          <a:p>
            <a:pPr lvl="1"/>
            <a:r>
              <a:rPr lang="en-US" sz="2545" dirty="0" smtClean="0"/>
              <a:t>External signaling molecules </a:t>
            </a:r>
          </a:p>
          <a:p>
            <a:pPr lvl="1"/>
            <a:r>
              <a:rPr lang="en-US" sz="2545" dirty="0" smtClean="0"/>
              <a:t>Molecules within the cell that monitor potentially deleterious events.</a:t>
            </a:r>
          </a:p>
          <a:p>
            <a:pPr lvl="0"/>
            <a:r>
              <a:rPr lang="en-US" sz="2909" dirty="0" smtClean="0"/>
              <a:t>During Apoptosis:</a:t>
            </a:r>
          </a:p>
          <a:p>
            <a:pPr lvl="1"/>
            <a:r>
              <a:rPr lang="en-US" sz="2545" dirty="0" smtClean="0"/>
              <a:t>Cell shrinks</a:t>
            </a:r>
          </a:p>
          <a:p>
            <a:pPr lvl="1"/>
            <a:r>
              <a:rPr lang="en-US" sz="2545" dirty="0" smtClean="0"/>
              <a:t>Bubbling of the surface into “blebs”</a:t>
            </a:r>
          </a:p>
          <a:p>
            <a:pPr lvl="1"/>
            <a:r>
              <a:rPr lang="en-US" sz="2545" b="1" dirty="0" smtClean="0"/>
              <a:t>Breakdown of chromatin (DNA and protein)</a:t>
            </a:r>
          </a:p>
          <a:p>
            <a:pPr lvl="1"/>
            <a:r>
              <a:rPr lang="en-US" sz="2545" dirty="0" smtClean="0"/>
              <a:t>Breakdown of mitochondria</a:t>
            </a:r>
          </a:p>
          <a:p>
            <a:pPr lvl="1"/>
            <a:r>
              <a:rPr lang="en-US" sz="2545" dirty="0" smtClean="0"/>
              <a:t>Eventually, specialized cells called phagocytes engulf the cell - </a:t>
            </a:r>
            <a:r>
              <a:rPr lang="en-US" sz="2545" i="1" dirty="0" err="1" smtClean="0"/>
              <a:t>phagocytosis</a:t>
            </a:r>
            <a:r>
              <a:rPr lang="en-US" sz="2545" dirty="0" smtClean="0"/>
              <a:t>.</a:t>
            </a:r>
          </a:p>
          <a:p>
            <a:endParaRPr lang="en-US" dirty="0"/>
          </a:p>
        </p:txBody>
      </p:sp>
      <p:sp>
        <p:nvSpPr>
          <p:cNvPr id="10" name="TextBox 9"/>
          <p:cNvSpPr txBox="1"/>
          <p:nvPr/>
        </p:nvSpPr>
        <p:spPr>
          <a:xfrm>
            <a:off x="0" y="1230138"/>
            <a:ext cx="4560821" cy="704656"/>
          </a:xfrm>
          <a:prstGeom prst="rect">
            <a:avLst/>
          </a:prstGeom>
          <a:noFill/>
        </p:spPr>
        <p:txBody>
          <a:bodyPr wrap="square" rtlCol="0" anchor="ctr">
            <a:normAutofit/>
          </a:bodyPr>
          <a:lstStyle/>
          <a:p>
            <a:pPr algn="ctr"/>
            <a:r>
              <a:rPr lang="en-US" sz="2400" dirty="0" smtClean="0"/>
              <a:t>Apoptosis</a:t>
            </a:r>
            <a:endParaRPr lang="en-US" sz="2400" dirty="0"/>
          </a:p>
        </p:txBody>
      </p:sp>
      <p:sp>
        <p:nvSpPr>
          <p:cNvPr id="12" name="TextBox 11"/>
          <p:cNvSpPr txBox="1"/>
          <p:nvPr/>
        </p:nvSpPr>
        <p:spPr>
          <a:xfrm>
            <a:off x="4713221" y="1230138"/>
            <a:ext cx="4430779" cy="704656"/>
          </a:xfrm>
          <a:prstGeom prst="rect">
            <a:avLst/>
          </a:prstGeom>
          <a:noFill/>
        </p:spPr>
        <p:txBody>
          <a:bodyPr wrap="square" rtlCol="0" anchor="ctr">
            <a:normAutofit/>
          </a:bodyPr>
          <a:lstStyle/>
          <a:p>
            <a:pPr algn="ctr"/>
            <a:r>
              <a:rPr lang="en-US" sz="2400" dirty="0" smtClean="0"/>
              <a:t>Necrosis</a:t>
            </a:r>
            <a:endParaRPr lang="en-US" sz="2400" dirty="0"/>
          </a:p>
        </p:txBody>
      </p:sp>
      <p:sp>
        <p:nvSpPr>
          <p:cNvPr id="13" name="TextBox 12"/>
          <p:cNvSpPr txBox="1"/>
          <p:nvPr/>
        </p:nvSpPr>
        <p:spPr>
          <a:xfrm>
            <a:off x="4274310" y="1438836"/>
            <a:ext cx="573021" cy="369332"/>
          </a:xfrm>
          <a:prstGeom prst="rect">
            <a:avLst/>
          </a:prstGeom>
          <a:noFill/>
        </p:spPr>
        <p:txBody>
          <a:bodyPr wrap="square" rtlCol="0">
            <a:spAutoFit/>
          </a:bodyPr>
          <a:lstStyle/>
          <a:p>
            <a:r>
              <a:rPr lang="en-US" i="1" dirty="0" smtClean="0"/>
              <a:t>and</a:t>
            </a:r>
            <a:endParaRPr lang="en-US" i="1" dirty="0"/>
          </a:p>
        </p:txBody>
      </p:sp>
      <p:sp>
        <p:nvSpPr>
          <p:cNvPr id="14" name="Text Placeholder 4"/>
          <p:cNvSpPr txBox="1">
            <a:spLocks/>
          </p:cNvSpPr>
          <p:nvPr/>
        </p:nvSpPr>
        <p:spPr>
          <a:xfrm>
            <a:off x="4560821" y="1934794"/>
            <a:ext cx="4583179" cy="4652274"/>
          </a:xfrm>
          <a:prstGeom prst="rect">
            <a:avLst/>
          </a:prstGeom>
        </p:spPr>
        <p:txBody>
          <a:bodyPr vert="horz" lIns="91440" tIns="45720" rIns="91440" bIns="45720" rtlCol="0">
            <a:normAutofit fontScale="55000" lnSpcReduction="20000"/>
          </a:bodyPr>
          <a:lstStyle/>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r>
              <a:rPr lang="en-US" sz="2545" dirty="0" smtClean="0">
                <a:solidFill>
                  <a:srgbClr val="000000"/>
                </a:solidFill>
              </a:rPr>
              <a:t>The </a:t>
            </a:r>
            <a:r>
              <a:rPr lang="en-US" sz="2545" b="1" dirty="0" smtClean="0">
                <a:solidFill>
                  <a:srgbClr val="000000"/>
                </a:solidFill>
              </a:rPr>
              <a:t>premature death </a:t>
            </a:r>
            <a:r>
              <a:rPr lang="en-US" sz="2545" dirty="0" smtClean="0">
                <a:solidFill>
                  <a:srgbClr val="000000"/>
                </a:solidFill>
              </a:rPr>
              <a:t>of cells in living tissue – caused by factors external to the cell or tissue.</a:t>
            </a:r>
          </a:p>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r>
              <a:rPr kumimoji="0" lang="en-US" sz="2909" b="0" i="0" u="none" strike="noStrike" kern="1200" cap="none" spc="0" normalizeH="0" baseline="0" noProof="0" dirty="0" smtClean="0">
                <a:ln>
                  <a:noFill/>
                </a:ln>
                <a:solidFill>
                  <a:srgbClr val="000000"/>
                </a:solidFill>
                <a:effectLst/>
                <a:uLnTx/>
                <a:uFillTx/>
                <a:latin typeface="+mn-lt"/>
                <a:ea typeface="+mn-ea"/>
                <a:cs typeface="+mn-cs"/>
              </a:rPr>
              <a:t>Causes: </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kumimoji="0" lang="en-US" sz="2545" b="0" i="0" u="none" strike="noStrike" kern="1200" cap="none" spc="0" normalizeH="0" baseline="0" noProof="0" dirty="0" smtClean="0">
                <a:ln>
                  <a:noFill/>
                </a:ln>
                <a:solidFill>
                  <a:srgbClr val="000000"/>
                </a:solidFill>
                <a:effectLst/>
                <a:uLnTx/>
                <a:uFillTx/>
                <a:latin typeface="+mn-lt"/>
                <a:ea typeface="+mn-ea"/>
                <a:cs typeface="+mn-cs"/>
              </a:rPr>
              <a:t>Inadequate nutrition – starvation.</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kumimoji="0" lang="en-US" sz="2545" b="0" i="0" u="none" strike="noStrike" kern="1200" cap="none" spc="0" normalizeH="0" baseline="0" noProof="0" dirty="0" smtClean="0">
                <a:ln>
                  <a:noFill/>
                </a:ln>
                <a:solidFill>
                  <a:srgbClr val="000000"/>
                </a:solidFill>
                <a:effectLst/>
                <a:uLnTx/>
                <a:uFillTx/>
                <a:latin typeface="+mn-lt"/>
                <a:ea typeface="+mn-ea"/>
                <a:cs typeface="+mn-cs"/>
              </a:rPr>
              <a:t>Physical,</a:t>
            </a:r>
            <a:r>
              <a:rPr kumimoji="0" lang="en-US" sz="2545" b="0" i="0" u="none" strike="noStrike" kern="1200" cap="none" spc="0" normalizeH="0" noProof="0" dirty="0" smtClean="0">
                <a:ln>
                  <a:noFill/>
                </a:ln>
                <a:solidFill>
                  <a:srgbClr val="000000"/>
                </a:solidFill>
                <a:effectLst/>
                <a:uLnTx/>
                <a:uFillTx/>
                <a:latin typeface="+mn-lt"/>
                <a:ea typeface="+mn-ea"/>
                <a:cs typeface="+mn-cs"/>
              </a:rPr>
              <a:t> biological, or chemical injury</a:t>
            </a:r>
            <a:endParaRPr kumimoji="0" lang="en-US" sz="2545" b="0" i="0" u="none" strike="noStrike" kern="1200" cap="none" spc="0" normalizeH="0" baseline="0" noProof="0" dirty="0" smtClean="0">
              <a:ln>
                <a:noFill/>
              </a:ln>
              <a:solidFill>
                <a:srgbClr val="000000"/>
              </a:solidFill>
              <a:effectLst/>
              <a:uLnTx/>
              <a:uFillTx/>
              <a:latin typeface="+mn-lt"/>
              <a:ea typeface="+mn-ea"/>
              <a:cs typeface="+mn-cs"/>
            </a:endParaRPr>
          </a:p>
          <a:p>
            <a:pPr marL="457200" lvl="0" indent="-457200" defTabSz="914400">
              <a:spcBef>
                <a:spcPts val="2000"/>
              </a:spcBef>
              <a:buClr>
                <a:schemeClr val="accent3"/>
              </a:buClr>
              <a:buFont typeface="Arial"/>
              <a:buChar char="•"/>
              <a:defRPr/>
            </a:pPr>
            <a:r>
              <a:rPr lang="en-US" sz="2909" dirty="0" smtClean="0">
                <a:solidFill>
                  <a:srgbClr val="000000"/>
                </a:solidFill>
              </a:rPr>
              <a:t>Coagulation necrosis:</a:t>
            </a:r>
          </a:p>
          <a:p>
            <a:pPr marL="914400" lvl="1" indent="-457200" defTabSz="914400">
              <a:spcBef>
                <a:spcPts val="600"/>
              </a:spcBef>
              <a:buClr>
                <a:schemeClr val="accent3">
                  <a:lumMod val="50000"/>
                </a:schemeClr>
              </a:buClr>
              <a:buFont typeface="Arial"/>
              <a:buChar char="•"/>
              <a:defRPr/>
            </a:pPr>
            <a:r>
              <a:rPr lang="en-US" sz="2545" dirty="0" smtClean="0">
                <a:solidFill>
                  <a:srgbClr val="000000"/>
                </a:solidFill>
              </a:rPr>
              <a:t>Accidental cell death typically caused by ischemia or infarction.</a:t>
            </a:r>
          </a:p>
          <a:p>
            <a:pPr marL="914400" lvl="1" indent="-457200" defTabSz="914400">
              <a:spcBef>
                <a:spcPts val="600"/>
              </a:spcBef>
              <a:buClr>
                <a:schemeClr val="accent3">
                  <a:lumMod val="50000"/>
                </a:schemeClr>
              </a:buClr>
              <a:buFont typeface="Arial"/>
              <a:buChar char="•"/>
              <a:defRPr/>
            </a:pPr>
            <a:r>
              <a:rPr lang="en-US" sz="2545" dirty="0" smtClean="0">
                <a:solidFill>
                  <a:srgbClr val="000000"/>
                </a:solidFill>
              </a:rPr>
              <a:t>Architecture of dead tissue is preserved for several days.</a:t>
            </a:r>
          </a:p>
          <a:p>
            <a:pPr marL="914400" lvl="1" indent="-457200" defTabSz="914400">
              <a:spcBef>
                <a:spcPts val="600"/>
              </a:spcBef>
              <a:buClr>
                <a:schemeClr val="accent3">
                  <a:lumMod val="50000"/>
                </a:schemeClr>
              </a:buClr>
              <a:buFont typeface="Arial"/>
              <a:buChar char="•"/>
              <a:defRPr/>
            </a:pPr>
            <a:r>
              <a:rPr lang="en-US" sz="2545" dirty="0" smtClean="0">
                <a:solidFill>
                  <a:srgbClr val="000000"/>
                </a:solidFill>
              </a:rPr>
              <a:t>Lack of </a:t>
            </a:r>
            <a:r>
              <a:rPr lang="en-US" sz="2545" dirty="0" err="1" smtClean="0">
                <a:solidFill>
                  <a:srgbClr val="000000"/>
                </a:solidFill>
              </a:rPr>
              <a:t>lysosomal</a:t>
            </a:r>
            <a:r>
              <a:rPr lang="en-US" sz="2545" dirty="0" smtClean="0">
                <a:solidFill>
                  <a:srgbClr val="000000"/>
                </a:solidFill>
              </a:rPr>
              <a:t> enzymes allow it to maintain a “</a:t>
            </a:r>
            <a:r>
              <a:rPr lang="en-US" sz="2545" dirty="0" err="1" smtClean="0">
                <a:solidFill>
                  <a:srgbClr val="000000"/>
                </a:solidFill>
              </a:rPr>
              <a:t>coagulative</a:t>
            </a:r>
            <a:r>
              <a:rPr lang="en-US" sz="2545" dirty="0" smtClean="0">
                <a:solidFill>
                  <a:srgbClr val="000000"/>
                </a:solidFill>
              </a:rPr>
              <a:t>” morphology</a:t>
            </a:r>
          </a:p>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r>
              <a:rPr lang="en-US" sz="2909" dirty="0" err="1" smtClean="0">
                <a:solidFill>
                  <a:srgbClr val="000000"/>
                </a:solidFill>
              </a:rPr>
              <a:t>Liquifactive</a:t>
            </a:r>
            <a:r>
              <a:rPr lang="en-US" sz="2909" dirty="0" smtClean="0">
                <a:solidFill>
                  <a:srgbClr val="000000"/>
                </a:solidFill>
              </a:rPr>
              <a:t> necrosis:</a:t>
            </a:r>
            <a:endParaRPr kumimoji="0" lang="en-US" sz="2909" b="0" i="0" u="none" strike="noStrike" kern="1200" cap="none" spc="0" normalizeH="0" baseline="0" noProof="0" dirty="0" smtClean="0">
              <a:ln>
                <a:noFill/>
              </a:ln>
              <a:solidFill>
                <a:srgbClr val="000000"/>
              </a:solidFill>
              <a:effectLst/>
              <a:uLnTx/>
              <a:uFillTx/>
              <a:latin typeface="+mn-lt"/>
              <a:ea typeface="+mn-ea"/>
              <a:cs typeface="+mn-cs"/>
            </a:endParaRP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kumimoji="0" lang="en-US" sz="2545" b="0" i="0" u="none" strike="noStrike" kern="1200" cap="none" spc="0" normalizeH="0" baseline="0" noProof="0" dirty="0" smtClean="0">
                <a:ln>
                  <a:noFill/>
                </a:ln>
                <a:solidFill>
                  <a:srgbClr val="000000"/>
                </a:solidFill>
                <a:effectLst/>
                <a:uLnTx/>
                <a:uFillTx/>
                <a:latin typeface="+mn-lt"/>
                <a:ea typeface="+mn-ea"/>
                <a:cs typeface="+mn-cs"/>
              </a:rPr>
              <a:t>Transformation of tissue into a liquid, viscous mass.</a:t>
            </a:r>
          </a:p>
          <a:p>
            <a:pPr marL="914400" marR="0" lvl="1" indent="-457200" algn="l" defTabSz="914400" rtl="0" eaLnBrk="1" fontAlgn="auto" latinLnBrk="0" hangingPunct="1">
              <a:lnSpc>
                <a:spcPct val="100000"/>
              </a:lnSpc>
              <a:spcBef>
                <a:spcPts val="600"/>
              </a:spcBef>
              <a:spcAft>
                <a:spcPts val="0"/>
              </a:spcAft>
              <a:buClr>
                <a:schemeClr val="accent3">
                  <a:lumMod val="50000"/>
                </a:schemeClr>
              </a:buClr>
              <a:buSzTx/>
              <a:buFont typeface="Arial"/>
              <a:buChar char="•"/>
              <a:tabLst/>
              <a:defRPr/>
            </a:pPr>
            <a:r>
              <a:rPr lang="en-US" sz="2545" dirty="0" smtClean="0">
                <a:solidFill>
                  <a:srgbClr val="000000"/>
                </a:solidFill>
              </a:rPr>
              <a:t>Cell is completely digested by hydrolytic enzymes, leaving a soft lesion consisting of pus and the fluid remains of necrotic tissue.</a:t>
            </a:r>
            <a:endParaRPr kumimoji="0" lang="en-US" sz="2545" b="0" i="0" u="none" strike="noStrike" kern="1200" cap="none" spc="0" normalizeH="0" baseline="0" noProof="0" dirty="0" smtClean="0">
              <a:ln>
                <a:noFill/>
              </a:ln>
              <a:solidFill>
                <a:srgbClr val="000000"/>
              </a:solidFill>
              <a:effectLst/>
              <a:uLnTx/>
              <a:uFillTx/>
              <a:latin typeface="+mn-lt"/>
              <a:ea typeface="+mn-ea"/>
              <a:cs typeface="+mn-cs"/>
            </a:endParaRPr>
          </a:p>
          <a:p>
            <a:pPr marL="457200" indent="-457200" defTabSz="914400">
              <a:spcBef>
                <a:spcPts val="600"/>
              </a:spcBef>
              <a:buClr>
                <a:schemeClr val="accent3">
                  <a:lumMod val="50000"/>
                </a:schemeClr>
              </a:buClr>
              <a:buFont typeface="Arial"/>
              <a:buChar char="•"/>
            </a:pP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457200" marR="0" lvl="0" indent="-457200" algn="l" defTabSz="914400" rtl="0" eaLnBrk="1" fontAlgn="auto" latinLnBrk="0" hangingPunct="1">
              <a:lnSpc>
                <a:spcPct val="100000"/>
              </a:lnSpc>
              <a:spcBef>
                <a:spcPts val="2000"/>
              </a:spcBef>
              <a:spcAft>
                <a:spcPts val="0"/>
              </a:spcAft>
              <a:buClr>
                <a:schemeClr val="accent3"/>
              </a:buClr>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Rectangle 7"/>
          <p:cNvSpPr/>
          <p:nvPr/>
        </p:nvSpPr>
        <p:spPr>
          <a:xfrm>
            <a:off x="4847331" y="6587068"/>
            <a:ext cx="4858511" cy="270932"/>
          </a:xfrm>
          <a:prstGeom prst="rect">
            <a:avLst/>
          </a:prstGeom>
        </p:spPr>
        <p:txBody>
          <a:bodyPr wrap="square">
            <a:normAutofit fontScale="40000" lnSpcReduction="20000"/>
          </a:bodyPr>
          <a:lstStyle/>
          <a:p>
            <a:r>
              <a:rPr lang="en-US" dirty="0" smtClean="0"/>
              <a:t>"Necrosis." World of Anatomy and Physiology. Gale, 2007. Gale Science In Context. Web. 6 Aug. 2012.</a:t>
            </a:r>
            <a:endParaRPr lang="en-US" dirty="0"/>
          </a:p>
        </p:txBody>
      </p:sp>
      <p:sp>
        <p:nvSpPr>
          <p:cNvPr id="9" name="Rectangle 8"/>
          <p:cNvSpPr/>
          <p:nvPr/>
        </p:nvSpPr>
        <p:spPr>
          <a:xfrm>
            <a:off x="-11179" y="6587068"/>
            <a:ext cx="4572000" cy="323165"/>
          </a:xfrm>
          <a:prstGeom prst="rect">
            <a:avLst/>
          </a:prstGeom>
        </p:spPr>
        <p:txBody>
          <a:bodyPr>
            <a:normAutofit fontScale="47500" lnSpcReduction="20000"/>
          </a:bodyPr>
          <a:lstStyle/>
          <a:p>
            <a:r>
              <a:rPr lang="en-US" dirty="0" smtClean="0"/>
              <a:t>"Apoptosis." World of Genetics. Gale, 2007. Gale Science In Context. Web. 6 Aug. 2012.</a:t>
            </a:r>
            <a:endParaRPr lang="en-US" dirty="0"/>
          </a:p>
        </p:txBody>
      </p:sp>
      <p:sp>
        <p:nvSpPr>
          <p:cNvPr id="11" name="Slide Number Placeholder 10"/>
          <p:cNvSpPr>
            <a:spLocks noGrp="1"/>
          </p:cNvSpPr>
          <p:nvPr>
            <p:ph type="sldNum" sz="quarter" idx="12"/>
          </p:nvPr>
        </p:nvSpPr>
        <p:spPr/>
        <p:txBody>
          <a:bodyPr/>
          <a:lstStyle/>
          <a:p>
            <a:fld id="{788F6188-49CD-BC4C-8668-05A2AFD2782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eimer and Jennings Experimental Method.tiff"/>
          <p:cNvPicPr>
            <a:picLocks noChangeAspect="1"/>
          </p:cNvPicPr>
          <p:nvPr/>
        </p:nvPicPr>
        <p:blipFill>
          <a:blip r:embed="rId2"/>
          <a:stretch>
            <a:fillRect/>
          </a:stretch>
        </p:blipFill>
        <p:spPr>
          <a:xfrm>
            <a:off x="232577" y="1636374"/>
            <a:ext cx="4965956" cy="3748434"/>
          </a:xfrm>
          <a:prstGeom prst="rect">
            <a:avLst/>
          </a:prstGeom>
          <a:ln w="38100" cap="sq">
            <a:solidFill>
              <a:schemeClr val="tx2">
                <a:lumMod val="90000"/>
                <a:lumOff val="10000"/>
              </a:schemeClr>
            </a:solidFill>
            <a:prstDash val="solid"/>
            <a:miter lim="800000"/>
          </a:ln>
          <a:effectLst>
            <a:outerShdw blurRad="50800" dist="38100" dir="2700000" algn="tl" rotWithShape="0">
              <a:srgbClr val="000000">
                <a:alpha val="43000"/>
              </a:srgbClr>
            </a:outerShdw>
          </a:effectLst>
        </p:spPr>
      </p:pic>
      <p:pic>
        <p:nvPicPr>
          <p:cNvPr id="6" name="Picture 5" descr="Reimer and Jennings Experimental Method 2.tiff"/>
          <p:cNvPicPr>
            <a:picLocks noChangeAspect="1"/>
          </p:cNvPicPr>
          <p:nvPr/>
        </p:nvPicPr>
        <p:blipFill>
          <a:blip r:embed="rId3"/>
          <a:stretch>
            <a:fillRect/>
          </a:stretch>
        </p:blipFill>
        <p:spPr>
          <a:xfrm>
            <a:off x="232578" y="5384807"/>
            <a:ext cx="4965955" cy="920749"/>
          </a:xfrm>
          <a:prstGeom prst="rect">
            <a:avLst/>
          </a:prstGeom>
          <a:ln w="38100" cap="sq">
            <a:solidFill>
              <a:schemeClr val="tx2">
                <a:lumMod val="90000"/>
                <a:lumOff val="10000"/>
              </a:schemeClr>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476390" y="6163732"/>
            <a:ext cx="3667610" cy="694267"/>
          </a:xfrm>
          <a:prstGeom prst="rect">
            <a:avLst/>
          </a:prstGeom>
        </p:spPr>
        <p:txBody>
          <a:bodyPr wrap="square">
            <a:normAutofit fontScale="62500" lnSpcReduction="20000"/>
          </a:bodyPr>
          <a:lstStyle/>
          <a:p>
            <a:r>
              <a:rPr lang="en-US" dirty="0" smtClean="0"/>
              <a:t>Preconditioning with ischemia: a delay of lethal cell injury in ischemic myocardium.</a:t>
            </a:r>
          </a:p>
          <a:p>
            <a:r>
              <a:rPr lang="en-US" dirty="0" smtClean="0"/>
              <a:t>C E </a:t>
            </a:r>
            <a:r>
              <a:rPr lang="en-US" dirty="0" err="1" smtClean="0"/>
              <a:t>Murry</a:t>
            </a:r>
            <a:r>
              <a:rPr lang="en-US" dirty="0" smtClean="0"/>
              <a:t>, R B Jennings, and K A Reimer</a:t>
            </a:r>
          </a:p>
          <a:p>
            <a:r>
              <a:rPr lang="en-US" dirty="0" smtClean="0"/>
              <a:t>Circulation. 1986;74:1124-36, doi:10.1161/01.CIR.74.5.1124</a:t>
            </a:r>
            <a:endParaRPr lang="en-US" dirty="0"/>
          </a:p>
        </p:txBody>
      </p:sp>
      <p:sp>
        <p:nvSpPr>
          <p:cNvPr id="9" name="Rectangle 8"/>
          <p:cNvSpPr/>
          <p:nvPr/>
        </p:nvSpPr>
        <p:spPr>
          <a:xfrm>
            <a:off x="5476389" y="1528239"/>
            <a:ext cx="3667610" cy="4584700"/>
          </a:xfrm>
          <a:prstGeom prst="rect">
            <a:avLst/>
          </a:prstGeom>
        </p:spPr>
        <p:txBody>
          <a:bodyPr wrap="square">
            <a:normAutofit/>
          </a:bodyPr>
          <a:lstStyle/>
          <a:p>
            <a:r>
              <a:rPr lang="en-US" dirty="0" smtClean="0"/>
              <a:t>“This </a:t>
            </a:r>
            <a:r>
              <a:rPr lang="en-US" dirty="0" smtClean="0"/>
              <a:t>experiment was designed to answer two basic questions: </a:t>
            </a:r>
          </a:p>
          <a:p>
            <a:endParaRPr lang="en-US" dirty="0" smtClean="0"/>
          </a:p>
          <a:p>
            <a:pPr marL="342900" indent="-342900">
              <a:buAutoNum type="arabicParenBoth"/>
            </a:pPr>
            <a:r>
              <a:rPr lang="en-US" dirty="0" smtClean="0"/>
              <a:t>Will preconditioning the myocardium with four 5 min episodes of ischemia result in less necrosis from a sustained 40 min coronary occlusion when compared with that in animals subjected to only a single 40 min occlusion?</a:t>
            </a:r>
          </a:p>
          <a:p>
            <a:pPr marL="342900" indent="-342900"/>
            <a:endParaRPr lang="en-US" dirty="0" smtClean="0"/>
          </a:p>
          <a:p>
            <a:pPr marL="342900" indent="-342900">
              <a:buAutoNum type="arabicParenBoth"/>
            </a:pPr>
            <a:r>
              <a:rPr lang="en-US" dirty="0" smtClean="0"/>
              <a:t>If so, will this protective effect extend through a 3 hr episode of sustained ischemia</a:t>
            </a:r>
            <a:r>
              <a:rPr lang="en-US" dirty="0" smtClean="0"/>
              <a:t>?”</a:t>
            </a:r>
            <a:endParaRPr lang="en-US" dirty="0"/>
          </a:p>
        </p:txBody>
      </p:sp>
      <p:sp>
        <p:nvSpPr>
          <p:cNvPr id="12" name="Title 11"/>
          <p:cNvSpPr>
            <a:spLocks noGrp="1"/>
          </p:cNvSpPr>
          <p:nvPr>
            <p:ph type="title"/>
          </p:nvPr>
        </p:nvSpPr>
        <p:spPr/>
        <p:txBody>
          <a:bodyPr>
            <a:normAutofit/>
          </a:bodyPr>
          <a:lstStyle/>
          <a:p>
            <a:r>
              <a:rPr lang="en-US" sz="3200" dirty="0" smtClean="0"/>
              <a:t>Reimer and Jennings</a:t>
            </a:r>
            <a:endParaRPr lang="en-US" sz="3200" dirty="0"/>
          </a:p>
        </p:txBody>
      </p:sp>
      <p:sp>
        <p:nvSpPr>
          <p:cNvPr id="7" name="Slide Number Placeholder 6"/>
          <p:cNvSpPr>
            <a:spLocks noGrp="1"/>
          </p:cNvSpPr>
          <p:nvPr>
            <p:ph type="sldNum" sz="quarter" idx="12"/>
          </p:nvPr>
        </p:nvSpPr>
        <p:spPr/>
        <p:txBody>
          <a:bodyPr/>
          <a:lstStyle/>
          <a:p>
            <a:fld id="{788F6188-49CD-BC4C-8668-05A2AFD2782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657601" y="6637867"/>
            <a:ext cx="5519716" cy="220133"/>
          </a:xfrm>
          <a:prstGeom prst="rect">
            <a:avLst/>
          </a:prstGeom>
        </p:spPr>
        <p:txBody>
          <a:bodyPr wrap="square">
            <a:normAutofit fontScale="25000" lnSpcReduction="20000"/>
          </a:bodyPr>
          <a:lstStyle/>
          <a:p>
            <a:pPr algn="r"/>
            <a:r>
              <a:rPr lang="en-US" dirty="0" smtClean="0"/>
              <a:t>Preconditioning with ischemia: a delay of lethal cell injury in ischemic myocardium.</a:t>
            </a:r>
          </a:p>
          <a:p>
            <a:pPr algn="r"/>
            <a:r>
              <a:rPr lang="en-US" dirty="0" smtClean="0"/>
              <a:t>C E </a:t>
            </a:r>
            <a:r>
              <a:rPr lang="en-US" dirty="0" err="1" smtClean="0"/>
              <a:t>Murry</a:t>
            </a:r>
            <a:r>
              <a:rPr lang="en-US" dirty="0" smtClean="0"/>
              <a:t>, R B Jennings, and K A Reimer</a:t>
            </a:r>
          </a:p>
          <a:p>
            <a:pPr algn="r"/>
            <a:r>
              <a:rPr lang="en-US" dirty="0" smtClean="0"/>
              <a:t>Circulation. 1986;74:1124-36, doi:10.1161/01.CIR.74.5.1124</a:t>
            </a:r>
            <a:endParaRPr lang="en-US" dirty="0"/>
          </a:p>
        </p:txBody>
      </p:sp>
      <p:sp>
        <p:nvSpPr>
          <p:cNvPr id="4" name="Rectangle 3"/>
          <p:cNvSpPr/>
          <p:nvPr/>
        </p:nvSpPr>
        <p:spPr>
          <a:xfrm>
            <a:off x="-4986866" y="711200"/>
            <a:ext cx="4572000" cy="3970318"/>
          </a:xfrm>
          <a:prstGeom prst="rect">
            <a:avLst/>
          </a:prstGeom>
        </p:spPr>
        <p:txBody>
          <a:bodyPr>
            <a:spAutoFit/>
          </a:bodyPr>
          <a:lstStyle/>
          <a:p>
            <a:r>
              <a:rPr lang="en-US" dirty="0" smtClean="0"/>
              <a:t>The data presented show that brief, intermittent episodes of ischemia have a protective effect on myocardium that is later subjected to a sustained bout of ischemia. Indeed, when animals were subjected to a</a:t>
            </a:r>
          </a:p>
          <a:p>
            <a:r>
              <a:rPr lang="en-US" dirty="0" smtClean="0"/>
              <a:t>sustained 40 min circumflex occlusion, those that were preconditioned suffered only one-quarter as much necrosis as that incurred by control "virgin" hearts. However, this protective effect served only to delay cell death; when the episode of sustained ischemia was extended to 3 hr, infarct size was not significantly different in control and preconditioned hearts.</a:t>
            </a:r>
            <a:endParaRPr lang="en-US" dirty="0"/>
          </a:p>
        </p:txBody>
      </p:sp>
      <p:pic>
        <p:nvPicPr>
          <p:cNvPr id="5" name="Picture 4" descr="Snapshot 2012-08-06 10-57-02.tiff"/>
          <p:cNvPicPr>
            <a:picLocks noChangeAspect="1"/>
          </p:cNvPicPr>
          <p:nvPr/>
        </p:nvPicPr>
        <p:blipFill>
          <a:blip r:embed="rId3"/>
          <a:srcRect r="4746" b="32734"/>
          <a:stretch>
            <a:fillRect/>
          </a:stretch>
        </p:blipFill>
        <p:spPr>
          <a:xfrm>
            <a:off x="4725057" y="226920"/>
            <a:ext cx="4164944" cy="3284088"/>
          </a:xfrm>
          <a:prstGeom prst="rect">
            <a:avLst/>
          </a:prstGeom>
          <a:ln w="38100" cap="sq">
            <a:solidFill>
              <a:schemeClr val="tx2">
                <a:lumMod val="90000"/>
                <a:lumOff val="10000"/>
              </a:schemeClr>
            </a:solidFill>
            <a:prstDash val="solid"/>
            <a:miter lim="800000"/>
          </a:ln>
          <a:effectLst>
            <a:outerShdw blurRad="50800" dist="38100" dir="2700000" algn="tl" rotWithShape="0">
              <a:srgbClr val="000000">
                <a:alpha val="43000"/>
              </a:srgbClr>
            </a:outerShdw>
          </a:effectLst>
        </p:spPr>
      </p:pic>
      <p:pic>
        <p:nvPicPr>
          <p:cNvPr id="6" name="Picture 5" descr="Snapshot 2012-08-06 10-57-43.tiff"/>
          <p:cNvPicPr>
            <a:picLocks noChangeAspect="1"/>
          </p:cNvPicPr>
          <p:nvPr/>
        </p:nvPicPr>
        <p:blipFill>
          <a:blip r:embed="rId4"/>
          <a:srcRect r="4898" b="40162"/>
          <a:stretch>
            <a:fillRect/>
          </a:stretch>
        </p:blipFill>
        <p:spPr>
          <a:xfrm>
            <a:off x="235861" y="226920"/>
            <a:ext cx="4148667" cy="3284088"/>
          </a:xfrm>
          <a:prstGeom prst="rect">
            <a:avLst/>
          </a:prstGeom>
          <a:solidFill>
            <a:schemeClr val="accent1"/>
          </a:solidFill>
          <a:ln w="38100" cap="sq">
            <a:solidFill>
              <a:schemeClr val="tx2">
                <a:lumMod val="90000"/>
                <a:lumOff val="10000"/>
              </a:schemeClr>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0" y="3731142"/>
            <a:ext cx="4741990" cy="3126857"/>
          </a:xfrm>
          <a:prstGeom prst="rect">
            <a:avLst/>
          </a:prstGeom>
          <a:noFill/>
        </p:spPr>
        <p:txBody>
          <a:bodyPr wrap="square" rtlCol="0">
            <a:normAutofit fontScale="92500" lnSpcReduction="10000"/>
          </a:bodyPr>
          <a:lstStyle/>
          <a:p>
            <a:pPr algn="ctr"/>
            <a:r>
              <a:rPr lang="en-US" sz="2000" b="1" i="1" dirty="0" smtClean="0"/>
              <a:t>Forty Minute Study</a:t>
            </a:r>
          </a:p>
          <a:p>
            <a:pPr>
              <a:buFont typeface="Arial"/>
              <a:buChar char="•"/>
            </a:pPr>
            <a:r>
              <a:rPr lang="en-US" sz="1400" dirty="0" smtClean="0"/>
              <a:t> </a:t>
            </a:r>
            <a:r>
              <a:rPr lang="en-US" dirty="0" smtClean="0"/>
              <a:t>The protective effect of preconditioning was independent of major baseline predictors of infarct size—area at risk and collateral blood flow.</a:t>
            </a:r>
          </a:p>
          <a:p>
            <a:endParaRPr lang="en-US" dirty="0" smtClean="0"/>
          </a:p>
          <a:p>
            <a:pPr>
              <a:buFont typeface="Arial"/>
              <a:buChar char="•"/>
            </a:pPr>
            <a:r>
              <a:rPr lang="en-US" dirty="0" smtClean="0"/>
              <a:t> Average infarct size:</a:t>
            </a:r>
          </a:p>
          <a:p>
            <a:pPr lvl="1">
              <a:buFont typeface="Arial"/>
              <a:buChar char="•"/>
            </a:pPr>
            <a:r>
              <a:rPr lang="en-US" dirty="0" smtClean="0"/>
              <a:t> </a:t>
            </a:r>
            <a:r>
              <a:rPr lang="en-US" b="1" dirty="0" smtClean="0"/>
              <a:t>In control animals</a:t>
            </a:r>
            <a:r>
              <a:rPr lang="en-US" dirty="0" smtClean="0"/>
              <a:t>: </a:t>
            </a:r>
            <a:r>
              <a:rPr lang="en-US" b="1" dirty="0" smtClean="0"/>
              <a:t>29.4%</a:t>
            </a:r>
            <a:r>
              <a:rPr lang="en-US" dirty="0" smtClean="0"/>
              <a:t> of the area of risk (AR).  </a:t>
            </a:r>
          </a:p>
          <a:p>
            <a:pPr lvl="1">
              <a:buFont typeface="Arial"/>
              <a:buChar char="•"/>
            </a:pPr>
            <a:r>
              <a:rPr lang="en-US" b="1" dirty="0" smtClean="0"/>
              <a:t>In preconditioned hearts: only 7.3%</a:t>
            </a:r>
            <a:r>
              <a:rPr lang="en-US" dirty="0" smtClean="0"/>
              <a:t> of AR.</a:t>
            </a:r>
          </a:p>
          <a:p>
            <a:endParaRPr lang="en-US" dirty="0" smtClean="0"/>
          </a:p>
          <a:p>
            <a:pPr>
              <a:buFont typeface="Arial"/>
              <a:buChar char="•"/>
            </a:pPr>
            <a:r>
              <a:rPr lang="en-US" dirty="0" smtClean="0"/>
              <a:t> </a:t>
            </a:r>
            <a:r>
              <a:rPr lang="en-US" dirty="0" err="1" smtClean="0"/>
              <a:t>Transmural</a:t>
            </a:r>
            <a:r>
              <a:rPr lang="en-US" dirty="0" smtClean="0"/>
              <a:t> mean collateral blood flow was not significantly different.</a:t>
            </a:r>
          </a:p>
        </p:txBody>
      </p:sp>
      <p:sp>
        <p:nvSpPr>
          <p:cNvPr id="15" name="TextBox 14"/>
          <p:cNvSpPr txBox="1"/>
          <p:nvPr/>
        </p:nvSpPr>
        <p:spPr>
          <a:xfrm>
            <a:off x="4741990" y="3731142"/>
            <a:ext cx="4435327" cy="2906725"/>
          </a:xfrm>
          <a:prstGeom prst="rect">
            <a:avLst/>
          </a:prstGeom>
          <a:noFill/>
        </p:spPr>
        <p:txBody>
          <a:bodyPr wrap="square" rtlCol="0">
            <a:noAutofit/>
          </a:bodyPr>
          <a:lstStyle/>
          <a:p>
            <a:pPr algn="ctr"/>
            <a:r>
              <a:rPr lang="en-US" sz="2000" b="1" i="1" dirty="0" smtClean="0"/>
              <a:t>Three Hour Study</a:t>
            </a:r>
          </a:p>
          <a:p>
            <a:pPr>
              <a:buFont typeface="Arial"/>
              <a:buChar char="•"/>
            </a:pPr>
            <a:r>
              <a:rPr lang="en-US" sz="1600" dirty="0" smtClean="0"/>
              <a:t>Preconditioning failed to limit infarct size after 3 hours of sustained ischemia.</a:t>
            </a:r>
          </a:p>
          <a:p>
            <a:endParaRPr lang="en-US" sz="1600" dirty="0" smtClean="0"/>
          </a:p>
          <a:p>
            <a:pPr>
              <a:buFont typeface="Arial"/>
              <a:buChar char="•"/>
            </a:pPr>
            <a:r>
              <a:rPr lang="en-US" sz="1600" dirty="0" smtClean="0"/>
              <a:t>Average infarct size: </a:t>
            </a:r>
          </a:p>
          <a:p>
            <a:pPr lvl="1">
              <a:buFont typeface="Arial"/>
              <a:buChar char="•"/>
            </a:pPr>
            <a:r>
              <a:rPr lang="en-US" sz="1600" b="1" dirty="0" smtClean="0"/>
              <a:t>In the control group = </a:t>
            </a:r>
            <a:r>
              <a:rPr lang="en-US" sz="1600" dirty="0" smtClean="0"/>
              <a:t>47.9% AR. </a:t>
            </a:r>
          </a:p>
          <a:p>
            <a:pPr lvl="1">
              <a:buFont typeface="Arial"/>
              <a:buChar char="•"/>
            </a:pPr>
            <a:r>
              <a:rPr lang="en-US" sz="1600" b="1" dirty="0" smtClean="0"/>
              <a:t>In the preconditioned group</a:t>
            </a:r>
            <a:r>
              <a:rPr lang="en-US" sz="1600" dirty="0" smtClean="0"/>
              <a:t> = 47.1% AR</a:t>
            </a:r>
          </a:p>
          <a:p>
            <a:endParaRPr lang="en-US" sz="1600" dirty="0" smtClean="0"/>
          </a:p>
          <a:p>
            <a:pPr>
              <a:buFont typeface="Arial"/>
              <a:buChar char="•"/>
            </a:pPr>
            <a:r>
              <a:rPr lang="en-US" sz="1600" dirty="0" smtClean="0"/>
              <a:t> </a:t>
            </a:r>
            <a:r>
              <a:rPr lang="en-US" sz="1600" dirty="0" err="1" smtClean="0"/>
              <a:t>Transmural</a:t>
            </a:r>
            <a:r>
              <a:rPr lang="en-US" sz="1600" dirty="0" smtClean="0"/>
              <a:t> mean collateral blood flow was not significantly different in the two groups.</a:t>
            </a:r>
          </a:p>
          <a:p>
            <a:endParaRPr lang="en-US" sz="1600" dirty="0" smtClean="0"/>
          </a:p>
        </p:txBody>
      </p:sp>
      <p:sp>
        <p:nvSpPr>
          <p:cNvPr id="8" name="Slide Number Placeholder 7"/>
          <p:cNvSpPr>
            <a:spLocks noGrp="1"/>
          </p:cNvSpPr>
          <p:nvPr>
            <p:ph type="sldNum" sz="quarter" idx="12"/>
          </p:nvPr>
        </p:nvSpPr>
        <p:spPr/>
        <p:txBody>
          <a:bodyPr/>
          <a:lstStyle/>
          <a:p>
            <a:fld id="{788F6188-49CD-BC4C-8668-05A2AFD27826}"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11649</TotalTime>
  <Words>2638</Words>
  <Application>Microsoft Macintosh PowerPoint</Application>
  <PresentationFormat>On-screen Show (4:3)</PresentationFormat>
  <Paragraphs>237</Paragraphs>
  <Slides>16</Slides>
  <Notes>9</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16</vt:i4>
      </vt:variant>
    </vt:vector>
  </HeadingPairs>
  <TitlesOfParts>
    <vt:vector size="19" baseType="lpstr">
      <vt:lpstr>Office Theme</vt:lpstr>
      <vt:lpstr>Macintosh HD:Users:tinahuang:Documents:Summer 2012:Ping Internship:Heart Attack Background Phrases.doc!OLE_LINK1</vt:lpstr>
      <vt:lpstr>Image</vt:lpstr>
      <vt:lpstr>Impact of Mitochondria on  Ischemic Heart Disease</vt:lpstr>
      <vt:lpstr>Outline</vt:lpstr>
      <vt:lpstr>Epidemiology of Cardiovascular Disease (1 of 2)</vt:lpstr>
      <vt:lpstr>Epidemiology of Cardiovascular Disease (2 of 2)</vt:lpstr>
      <vt:lpstr>The Circulatory System</vt:lpstr>
      <vt:lpstr>Coronary Arteries</vt:lpstr>
      <vt:lpstr>Cell Death</vt:lpstr>
      <vt:lpstr>Reimer and Jennings</vt:lpstr>
      <vt:lpstr>Slide 9</vt:lpstr>
      <vt:lpstr>Causes of Preconditioning</vt:lpstr>
      <vt:lpstr>Preconditioning in the Mitochondria</vt:lpstr>
      <vt:lpstr>Mitochondria</vt:lpstr>
      <vt:lpstr>Pathophysiological Conditions During Ischemia</vt:lpstr>
      <vt:lpstr>Concluding Remarks</vt:lpstr>
      <vt:lpstr>Acknowledgements </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 Huang</dc:creator>
  <cp:lastModifiedBy>Tina Huang</cp:lastModifiedBy>
  <cp:revision>127</cp:revision>
  <cp:lastPrinted>2012-08-22T19:48:22Z</cp:lastPrinted>
  <dcterms:created xsi:type="dcterms:W3CDTF">2012-08-23T16:08:27Z</dcterms:created>
  <dcterms:modified xsi:type="dcterms:W3CDTF">2012-08-24T00:38:46Z</dcterms:modified>
</cp:coreProperties>
</file>