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68" r:id="rId3"/>
    <p:sldId id="270" r:id="rId4"/>
    <p:sldId id="276" r:id="rId5"/>
    <p:sldId id="269" r:id="rId6"/>
    <p:sldId id="267" r:id="rId7"/>
    <p:sldId id="272" r:id="rId8"/>
    <p:sldId id="277" r:id="rId9"/>
    <p:sldId id="271" r:id="rId10"/>
    <p:sldId id="283" r:id="rId11"/>
    <p:sldId id="257" r:id="rId12"/>
    <p:sldId id="284" r:id="rId13"/>
    <p:sldId id="258" r:id="rId14"/>
    <p:sldId id="278" r:id="rId15"/>
    <p:sldId id="279" r:id="rId16"/>
    <p:sldId id="280" r:id="rId17"/>
    <p:sldId id="265" r:id="rId18"/>
    <p:sldId id="285" r:id="rId19"/>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Plantagenet Cherokee" pitchFamily="18" charset="0"/>
        <a:ea typeface="+mn-ea"/>
        <a:cs typeface="Arial" charset="0"/>
      </a:defRPr>
    </a:lvl1pPr>
    <a:lvl2pPr marL="457200" algn="l" rtl="0" fontAlgn="base">
      <a:spcBef>
        <a:spcPct val="0"/>
      </a:spcBef>
      <a:spcAft>
        <a:spcPct val="0"/>
      </a:spcAft>
      <a:defRPr sz="4400" kern="1200">
        <a:solidFill>
          <a:schemeClr val="tx1"/>
        </a:solidFill>
        <a:latin typeface="Plantagenet Cherokee" pitchFamily="18" charset="0"/>
        <a:ea typeface="+mn-ea"/>
        <a:cs typeface="Arial" charset="0"/>
      </a:defRPr>
    </a:lvl2pPr>
    <a:lvl3pPr marL="914400" algn="l" rtl="0" fontAlgn="base">
      <a:spcBef>
        <a:spcPct val="0"/>
      </a:spcBef>
      <a:spcAft>
        <a:spcPct val="0"/>
      </a:spcAft>
      <a:defRPr sz="4400" kern="1200">
        <a:solidFill>
          <a:schemeClr val="tx1"/>
        </a:solidFill>
        <a:latin typeface="Plantagenet Cherokee" pitchFamily="18" charset="0"/>
        <a:ea typeface="+mn-ea"/>
        <a:cs typeface="Arial" charset="0"/>
      </a:defRPr>
    </a:lvl3pPr>
    <a:lvl4pPr marL="1371600" algn="l" rtl="0" fontAlgn="base">
      <a:spcBef>
        <a:spcPct val="0"/>
      </a:spcBef>
      <a:spcAft>
        <a:spcPct val="0"/>
      </a:spcAft>
      <a:defRPr sz="4400" kern="1200">
        <a:solidFill>
          <a:schemeClr val="tx1"/>
        </a:solidFill>
        <a:latin typeface="Plantagenet Cherokee" pitchFamily="18" charset="0"/>
        <a:ea typeface="+mn-ea"/>
        <a:cs typeface="Arial" charset="0"/>
      </a:defRPr>
    </a:lvl4pPr>
    <a:lvl5pPr marL="1828800" algn="l" rtl="0" fontAlgn="base">
      <a:spcBef>
        <a:spcPct val="0"/>
      </a:spcBef>
      <a:spcAft>
        <a:spcPct val="0"/>
      </a:spcAft>
      <a:defRPr sz="4400" kern="1200">
        <a:solidFill>
          <a:schemeClr val="tx1"/>
        </a:solidFill>
        <a:latin typeface="Plantagenet Cherokee" pitchFamily="18" charset="0"/>
        <a:ea typeface="+mn-ea"/>
        <a:cs typeface="Arial" charset="0"/>
      </a:defRPr>
    </a:lvl5pPr>
    <a:lvl6pPr marL="2286000" algn="l" defTabSz="914400" rtl="0" eaLnBrk="1" latinLnBrk="0" hangingPunct="1">
      <a:defRPr sz="4400" kern="1200">
        <a:solidFill>
          <a:schemeClr val="tx1"/>
        </a:solidFill>
        <a:latin typeface="Plantagenet Cherokee" pitchFamily="18" charset="0"/>
        <a:ea typeface="+mn-ea"/>
        <a:cs typeface="Arial" charset="0"/>
      </a:defRPr>
    </a:lvl6pPr>
    <a:lvl7pPr marL="2743200" algn="l" defTabSz="914400" rtl="0" eaLnBrk="1" latinLnBrk="0" hangingPunct="1">
      <a:defRPr sz="4400" kern="1200">
        <a:solidFill>
          <a:schemeClr val="tx1"/>
        </a:solidFill>
        <a:latin typeface="Plantagenet Cherokee" pitchFamily="18" charset="0"/>
        <a:ea typeface="+mn-ea"/>
        <a:cs typeface="Arial" charset="0"/>
      </a:defRPr>
    </a:lvl7pPr>
    <a:lvl8pPr marL="3200400" algn="l" defTabSz="914400" rtl="0" eaLnBrk="1" latinLnBrk="0" hangingPunct="1">
      <a:defRPr sz="4400" kern="1200">
        <a:solidFill>
          <a:schemeClr val="tx1"/>
        </a:solidFill>
        <a:latin typeface="Plantagenet Cherokee" pitchFamily="18" charset="0"/>
        <a:ea typeface="+mn-ea"/>
        <a:cs typeface="Arial" charset="0"/>
      </a:defRPr>
    </a:lvl8pPr>
    <a:lvl9pPr marL="3657600" algn="l" defTabSz="914400" rtl="0" eaLnBrk="1" latinLnBrk="0" hangingPunct="1">
      <a:defRPr sz="4400" kern="1200">
        <a:solidFill>
          <a:schemeClr val="tx1"/>
        </a:solidFill>
        <a:latin typeface="Plantagenet Cherokee"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36"/>
    <a:srgbClr val="A9A9A9"/>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9184" autoAdjust="0"/>
    <p:restoredTop sz="84485" autoAdjust="0"/>
  </p:normalViewPr>
  <p:slideViewPr>
    <p:cSldViewPr snapToGrid="0">
      <p:cViewPr varScale="1">
        <p:scale>
          <a:sx n="95" d="100"/>
          <a:sy n="95" d="100"/>
        </p:scale>
        <p:origin x="-9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0C84B1D-82D6-490D-8DF3-EC921DC51B36}" type="slidenum">
              <a:rPr lang="en-US"/>
              <a:pPr/>
              <a:t>‹#›</a:t>
            </a:fld>
            <a:endParaRPr lang="en-US"/>
          </a:p>
        </p:txBody>
      </p:sp>
    </p:spTree>
    <p:extLst>
      <p:ext uri="{BB962C8B-B14F-4D97-AF65-F5344CB8AC3E}">
        <p14:creationId xmlns:p14="http://schemas.microsoft.com/office/powerpoint/2010/main" val="3242691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5BDD5-7449-4C98-893A-8558D97B4E4A}" type="slidenum">
              <a:rPr lang="en-US"/>
              <a:pPr/>
              <a:t>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Find out the location (industrialized)</a:t>
            </a:r>
          </a:p>
          <a:p>
            <a:r>
              <a:rPr lang="en-US"/>
              <a:t>Yearly report (specific)</a:t>
            </a:r>
          </a:p>
          <a:p>
            <a:r>
              <a:rPr lang="en-US"/>
              <a:t>1</a:t>
            </a:r>
            <a:r>
              <a:rPr lang="en-US" baseline="30000"/>
              <a:t>st</a:t>
            </a:r>
            <a:r>
              <a:rPr lang="en-US"/>
              <a:t>, 2</a:t>
            </a:r>
            <a:r>
              <a:rPr lang="en-US" baseline="30000"/>
              <a:t>nd</a:t>
            </a:r>
            <a:r>
              <a:rPr lang="en-US"/>
              <a:t>, and 3</a:t>
            </a:r>
            <a:r>
              <a:rPr lang="en-US" baseline="30000"/>
              <a:t>rd</a:t>
            </a:r>
            <a:r>
              <a:rPr lang="en-US"/>
              <a:t> leading causes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3E4D8-1CCD-44C4-8121-DE9D081479B1}" type="slidenum">
              <a:rPr lang="en-US"/>
              <a:pPr/>
              <a:t>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Carbon dioxide leaves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05B0D-0656-4D4D-A6BF-4AB3C19C5E55}" type="slidenum">
              <a:rPr lang="en-US"/>
              <a:pPr/>
              <a:t>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Bold the words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A61C3-F415-4392-8588-D622C95AEDBA}"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dirty="0"/>
              <a:t>Differentiate between types of Heart Failure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A61C3-F415-4392-8588-D622C95AEDBA}"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Differentiate between types of Heart Failure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9F98-C611-4983-A68F-13C12EF4A3DA}" type="slidenum">
              <a:rPr lang="en-US"/>
              <a:pPr/>
              <a:t>11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Ischemic vs. Non ischemic.</a:t>
            </a:r>
          </a:p>
          <a:p>
            <a:r>
              <a:rPr lang="en-US"/>
              <a:t>Familial: an inherent disease (run in the family) muscle function is disturbed “out of the blood”</a:t>
            </a:r>
          </a:p>
          <a:p>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9F98-C611-4983-A68F-13C12EF4A3DA}"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Ischemic vs. Non ischemic.</a:t>
            </a:r>
          </a:p>
          <a:p>
            <a:r>
              <a:rPr lang="en-US"/>
              <a:t>Familial: an inherent disease (run in the family) muscle function is disturbed “out of the blood”</a:t>
            </a:r>
          </a:p>
          <a:p>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Diastolic</a:t>
            </a:r>
            <a:r>
              <a:rPr lang="en-US" baseline="0" dirty="0" smtClean="0"/>
              <a:t> heart failure: cannot get enough blood since there is less space</a:t>
            </a:r>
          </a:p>
          <a:p>
            <a:endParaRPr lang="en-US" baseline="0" dirty="0" smtClean="0"/>
          </a:p>
          <a:p>
            <a:r>
              <a:rPr lang="en-US" baseline="0" dirty="0" smtClean="0"/>
              <a:t>Systolic heart failure: cannot contract since there is </a:t>
            </a:r>
            <a:r>
              <a:rPr lang="en-US" baseline="0" smtClean="0"/>
              <a:t>less myocardium</a:t>
            </a:r>
            <a:endParaRPr lang="en-US"/>
          </a:p>
        </p:txBody>
      </p:sp>
      <p:sp>
        <p:nvSpPr>
          <p:cNvPr id="4" name="Slide Number Placeholder 3"/>
          <p:cNvSpPr>
            <a:spLocks noGrp="1"/>
          </p:cNvSpPr>
          <p:nvPr>
            <p:ph type="sldNum" sz="quarter" idx="10"/>
          </p:nvPr>
        </p:nvSpPr>
        <p:spPr/>
        <p:txBody>
          <a:bodyPr/>
          <a:lstStyle/>
          <a:p>
            <a:fld id="{B0C84B1D-82D6-490D-8DF3-EC921DC51B36}" type="slidenum">
              <a:rPr lang="en-US" smtClean="0"/>
              <a:pPr/>
              <a:t>13</a:t>
            </a:fld>
            <a:endParaRPr lang="en-US"/>
          </a:p>
        </p:txBody>
      </p:sp>
    </p:spTree>
    <p:extLst>
      <p:ext uri="{BB962C8B-B14F-4D97-AF65-F5344CB8AC3E}">
        <p14:creationId xmlns:p14="http://schemas.microsoft.com/office/powerpoint/2010/main" val="341353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84B1D-82D6-490D-8DF3-EC921DC51B36}" type="slidenum">
              <a:rPr lang="en-US" smtClean="0"/>
              <a:pPr/>
              <a:t>18</a:t>
            </a:fld>
            <a:endParaRPr lang="en-US"/>
          </a:p>
        </p:txBody>
      </p:sp>
    </p:spTree>
    <p:extLst>
      <p:ext uri="{BB962C8B-B14F-4D97-AF65-F5344CB8AC3E}">
        <p14:creationId xmlns:p14="http://schemas.microsoft.com/office/powerpoint/2010/main" val="26267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endParaRPr lang="en-US"/>
          </a:p>
        </p:txBody>
      </p:sp>
      <p:sp>
        <p:nvSpPr>
          <p:cNvPr id="23" name="Slide Number Placeholder 22"/>
          <p:cNvSpPr>
            <a:spLocks noGrp="1"/>
          </p:cNvSpPr>
          <p:nvPr>
            <p:ph type="sldNum" sz="quarter" idx="11"/>
          </p:nvPr>
        </p:nvSpPr>
        <p:spPr/>
        <p:txBody>
          <a:bodyPr/>
          <a:lstStyle/>
          <a:p>
            <a:fld id="{17F0C2FE-A219-4818-AD7A-D407F1FFCBCC}"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A8661-BB0C-45D8-B3BA-BA3B2E9509F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5C3E-B362-4C82-B4D8-0C56C90CC09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endParaRPr lang="en-US"/>
          </a:p>
        </p:txBody>
      </p:sp>
      <p:sp>
        <p:nvSpPr>
          <p:cNvPr id="19" name="Slide Number Placeholder 18"/>
          <p:cNvSpPr>
            <a:spLocks noGrp="1"/>
          </p:cNvSpPr>
          <p:nvPr>
            <p:ph type="sldNum" sz="quarter" idx="15"/>
          </p:nvPr>
        </p:nvSpPr>
        <p:spPr/>
        <p:txBody>
          <a:bodyPr/>
          <a:lstStyle/>
          <a:p>
            <a:fld id="{F0DD1392-7FF8-4B0D-B932-AAE6691E2EC9}"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endParaRPr lang="en-US"/>
          </a:p>
        </p:txBody>
      </p:sp>
      <p:sp>
        <p:nvSpPr>
          <p:cNvPr id="20" name="Slide Number Placeholder 19"/>
          <p:cNvSpPr>
            <a:spLocks noGrp="1"/>
          </p:cNvSpPr>
          <p:nvPr>
            <p:ph type="sldNum" sz="quarter" idx="11"/>
          </p:nvPr>
        </p:nvSpPr>
        <p:spPr/>
        <p:txBody>
          <a:bodyPr/>
          <a:lstStyle/>
          <a:p>
            <a:fld id="{EB6CB77C-A0AB-453A-AB42-63E53B13A590}"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endParaRPr lang="en-US"/>
          </a:p>
        </p:txBody>
      </p:sp>
      <p:sp>
        <p:nvSpPr>
          <p:cNvPr id="25" name="Slide Number Placeholder 24"/>
          <p:cNvSpPr>
            <a:spLocks noGrp="1"/>
          </p:cNvSpPr>
          <p:nvPr>
            <p:ph type="sldNum" sz="quarter" idx="16"/>
          </p:nvPr>
        </p:nvSpPr>
        <p:spPr/>
        <p:txBody>
          <a:bodyPr/>
          <a:lstStyle/>
          <a:p>
            <a:fld id="{6FD662E3-85E0-4B2C-8822-09B2C5CFB2F3}"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endParaRPr lang="en-US"/>
          </a:p>
        </p:txBody>
      </p:sp>
      <p:sp>
        <p:nvSpPr>
          <p:cNvPr id="24" name="Slide Number Placeholder 23"/>
          <p:cNvSpPr>
            <a:spLocks noGrp="1"/>
          </p:cNvSpPr>
          <p:nvPr>
            <p:ph type="sldNum" sz="quarter" idx="17"/>
          </p:nvPr>
        </p:nvSpPr>
        <p:spPr/>
        <p:txBody>
          <a:bodyPr/>
          <a:lstStyle/>
          <a:p>
            <a:fld id="{37C65886-0A76-40A6-8821-6AB934C37E73}"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fld id="{47219122-9C84-45AE-8968-31F77F4C9443}"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p>
        </p:txBody>
      </p:sp>
      <p:sp>
        <p:nvSpPr>
          <p:cNvPr id="12" name="Slide Number Placeholder 11"/>
          <p:cNvSpPr>
            <a:spLocks noGrp="1"/>
          </p:cNvSpPr>
          <p:nvPr>
            <p:ph type="sldNum" sz="quarter" idx="11"/>
          </p:nvPr>
        </p:nvSpPr>
        <p:spPr/>
        <p:txBody>
          <a:bodyPr/>
          <a:lstStyle/>
          <a:p>
            <a:fld id="{C9C77181-95E7-4E55-BC31-814E4103348F}"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endParaRPr lang="en-US"/>
          </a:p>
        </p:txBody>
      </p:sp>
      <p:sp>
        <p:nvSpPr>
          <p:cNvPr id="18" name="Slide Number Placeholder 17"/>
          <p:cNvSpPr>
            <a:spLocks noGrp="1"/>
          </p:cNvSpPr>
          <p:nvPr>
            <p:ph type="sldNum" sz="quarter" idx="16"/>
          </p:nvPr>
        </p:nvSpPr>
        <p:spPr/>
        <p:txBody>
          <a:bodyPr/>
          <a:lstStyle/>
          <a:p>
            <a:fld id="{F8D775C5-8C8D-4A17-B1E3-CD928B32DE2F}"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endParaRPr lang="en-US"/>
          </a:p>
        </p:txBody>
      </p:sp>
      <p:sp>
        <p:nvSpPr>
          <p:cNvPr id="20" name="Slide Number Placeholder 19"/>
          <p:cNvSpPr>
            <a:spLocks noGrp="1"/>
          </p:cNvSpPr>
          <p:nvPr>
            <p:ph type="sldNum" sz="quarter" idx="15"/>
          </p:nvPr>
        </p:nvSpPr>
        <p:spPr/>
        <p:txBody>
          <a:bodyPr/>
          <a:lstStyle/>
          <a:p>
            <a:fld id="{450B7EBE-AE2D-4E05-B153-2EBEFF0E68CF}"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1">
                <a:lumMod val="80000"/>
              </a:schemeClr>
              <a:schemeClr val="bg1">
                <a:tint val="50000"/>
                <a:lumMod val="150000"/>
              </a:schemeClr>
            </a:duotone>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042AC66-FD36-4804-B05B-7EFFE32FF7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heart-disease-symptoms.com/heart-failure-symptom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histologyolm.stevegallik.org/node/34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1">
                <a:lumMod val="80000"/>
              </a:schemeClr>
              <a:schemeClr val="bg1">
                <a:tint val="50000"/>
                <a:lumMod val="150000"/>
              </a:schemeClr>
            </a:duotone>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400628" y="2870200"/>
            <a:ext cx="6400800" cy="1752600"/>
          </a:xfrm>
        </p:spPr>
        <p:txBody>
          <a:bodyPr/>
          <a:lstStyle/>
          <a:p>
            <a:r>
              <a:rPr lang="en-US" dirty="0" smtClean="0">
                <a:latin typeface="Plantagenet Cherokee" pitchFamily="18" charset="0"/>
              </a:rPr>
              <a:t>Jung/Johnny Sin</a:t>
            </a:r>
          </a:p>
          <a:p>
            <a:r>
              <a:rPr lang="en-US" dirty="0" smtClean="0">
                <a:latin typeface="Plantagenet Cherokee" pitchFamily="18" charset="0"/>
              </a:rPr>
              <a:t>Summer Intern 2012</a:t>
            </a:r>
          </a:p>
          <a:p>
            <a:endParaRPr lang="en-US" dirty="0">
              <a:latin typeface="Plantagenet Cherokee" pitchFamily="18" charset="0"/>
            </a:endParaRPr>
          </a:p>
        </p:txBody>
      </p:sp>
      <p:sp>
        <p:nvSpPr>
          <p:cNvPr id="4098" name="Rectangle 2"/>
          <p:cNvSpPr>
            <a:spLocks noGrp="1" noChangeArrowheads="1"/>
          </p:cNvSpPr>
          <p:nvPr>
            <p:ph type="title"/>
          </p:nvPr>
        </p:nvSpPr>
        <p:spPr>
          <a:xfrm>
            <a:off x="167958" y="597161"/>
            <a:ext cx="7772400" cy="1107686"/>
          </a:xfrm>
        </p:spPr>
        <p:txBody>
          <a:bodyPr>
            <a:normAutofit/>
          </a:bodyPr>
          <a:lstStyle/>
          <a:p>
            <a:r>
              <a:rPr lang="en-US" sz="4000" dirty="0" smtClean="0">
                <a:solidFill>
                  <a:schemeClr val="tx1"/>
                </a:solidFill>
                <a:latin typeface="Plantagenet Cherokee" pitchFamily="18" charset="0"/>
              </a:rPr>
              <a:t>Advanced Heart Failure</a:t>
            </a:r>
            <a:endParaRPr lang="en-US" sz="4000" dirty="0">
              <a:solidFill>
                <a:schemeClr val="tx1"/>
              </a:solidFill>
              <a:latin typeface="Plantagenet Cherokee" pitchFamily="18" charset="0"/>
            </a:endParaRPr>
          </a:p>
        </p:txBody>
      </p:sp>
      <p:sp>
        <p:nvSpPr>
          <p:cNvPr id="4100" name="Line 4"/>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Line 5"/>
          <p:cNvSpPr>
            <a:spLocks noChangeShapeType="1"/>
          </p:cNvSpPr>
          <p:nvPr/>
        </p:nvSpPr>
        <p:spPr bwMode="auto">
          <a:xfrm>
            <a:off x="2667000" y="24892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Line 6"/>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8"/>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Line 12"/>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13"/>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14"/>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Line 15"/>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Line 16"/>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3" name="Line 17"/>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18"/>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Line 19"/>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 name="Line 20"/>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 name="Line 21"/>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8" name="Line 22"/>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 name="Line 23"/>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24"/>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Line 25"/>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Line 29"/>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Line 30"/>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Line 31"/>
          <p:cNvSpPr>
            <a:spLocks noChangeShapeType="1"/>
          </p:cNvSpPr>
          <p:nvPr/>
        </p:nvSpPr>
        <p:spPr bwMode="auto">
          <a:xfrm>
            <a:off x="4038600" y="2489200"/>
            <a:ext cx="28194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 name="Line 32"/>
          <p:cNvSpPr>
            <a:spLocks noChangeShapeType="1"/>
          </p:cNvSpPr>
          <p:nvPr/>
        </p:nvSpPr>
        <p:spPr bwMode="auto">
          <a:xfrm>
            <a:off x="1143000" y="24892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 name="Line 33"/>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p:nvSpPr>
        <p:spPr bwMode="auto">
          <a:xfrm>
            <a:off x="4343400" y="24892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p:cNvSpPr>
            <a:spLocks noChangeShapeType="1"/>
          </p:cNvSpPr>
          <p:nvPr/>
        </p:nvSpPr>
        <p:spPr bwMode="auto">
          <a:xfrm>
            <a:off x="2667000" y="24892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Line 37"/>
          <p:cNvSpPr>
            <a:spLocks noChangeShapeType="1"/>
          </p:cNvSpPr>
          <p:nvPr/>
        </p:nvSpPr>
        <p:spPr bwMode="auto">
          <a:xfrm>
            <a:off x="4343400" y="24892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4" name="Line 38"/>
          <p:cNvSpPr>
            <a:spLocks noChangeShapeType="1"/>
          </p:cNvSpPr>
          <p:nvPr/>
        </p:nvSpPr>
        <p:spPr bwMode="auto">
          <a:xfrm>
            <a:off x="1219200" y="24892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5" name="Line 39"/>
          <p:cNvSpPr>
            <a:spLocks noChangeShapeType="1"/>
          </p:cNvSpPr>
          <p:nvPr/>
        </p:nvSpPr>
        <p:spPr bwMode="auto">
          <a:xfrm>
            <a:off x="2667000" y="24892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6" name="Line 40"/>
          <p:cNvSpPr>
            <a:spLocks noChangeShapeType="1"/>
          </p:cNvSpPr>
          <p:nvPr/>
        </p:nvSpPr>
        <p:spPr bwMode="auto">
          <a:xfrm>
            <a:off x="5334000" y="24892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 name="Line 41"/>
          <p:cNvSpPr>
            <a:spLocks noChangeShapeType="1"/>
          </p:cNvSpPr>
          <p:nvPr/>
        </p:nvSpPr>
        <p:spPr bwMode="auto">
          <a:xfrm>
            <a:off x="4343400" y="24892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3" name="Line 47"/>
          <p:cNvSpPr>
            <a:spLocks noChangeShapeType="1"/>
          </p:cNvSpPr>
          <p:nvPr/>
        </p:nvSpPr>
        <p:spPr bwMode="auto">
          <a:xfrm flipV="1">
            <a:off x="2133600" y="2336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4" name="Line 48"/>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5" name="Line 49"/>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6" name="Line 50"/>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 name="Line 51"/>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8" name="Line 52"/>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9" name="Line 53"/>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0" name="Line 54"/>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1" name="Line 55"/>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2" name="Line 56"/>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3" name="Line 57"/>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4" name="Line 58"/>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5" name="Line 59"/>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6" name="Line 60"/>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7" name="Line 61"/>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8" name="Line 62"/>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9" name="Line 63"/>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0" name="Line 64"/>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1" name="Line 65"/>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2" name="Line 66"/>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3" name="Line 67"/>
          <p:cNvSpPr>
            <a:spLocks noChangeShapeType="1"/>
          </p:cNvSpPr>
          <p:nvPr/>
        </p:nvSpPr>
        <p:spPr bwMode="auto">
          <a:xfrm flipV="1">
            <a:off x="2133600" y="2336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4" name="Line 68"/>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5" name="Line 69"/>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6" name="Line 70"/>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7" name="Line 71"/>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8" name="Line 72"/>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9" name="Line 73"/>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0" name="Line 74"/>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1" name="Line 75"/>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2" name="Line 76"/>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3" name="Line 77"/>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4" name="Line 78"/>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5" name="Line 79"/>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6" name="Line 80"/>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7" name="Line 81"/>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 name="Line 82"/>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9" name="Line 83"/>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0" name="Line 84"/>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1" name="Line 85"/>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2" name="Line 86"/>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3" name="Line 87"/>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4" name="Line 88"/>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 name="Line 89"/>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6" name="Line 90"/>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7" name="Line 91"/>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4" name="Line 98"/>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5" name="Line 99"/>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6" name="Line 100"/>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7" name="Line 101"/>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 name="Line 102"/>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 name="Line 103"/>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 name="Line 104"/>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 name="Line 105"/>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 name="Line 106"/>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 name="Line 107"/>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 name="Line 108"/>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 name="Line 109"/>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 name="Line 110"/>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 name="Line 111"/>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 name="Line 112"/>
          <p:cNvSpPr>
            <a:spLocks noChangeShapeType="1"/>
          </p:cNvSpPr>
          <p:nvPr/>
        </p:nvSpPr>
        <p:spPr bwMode="auto">
          <a:xfrm flipV="1">
            <a:off x="2133600" y="2336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 name="Line 113"/>
          <p:cNvSpPr>
            <a:spLocks noChangeShapeType="1"/>
          </p:cNvSpPr>
          <p:nvPr/>
        </p:nvSpPr>
        <p:spPr bwMode="auto">
          <a:xfrm>
            <a:off x="2209800" y="23368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0" name="Line 114"/>
          <p:cNvSpPr>
            <a:spLocks noChangeShapeType="1"/>
          </p:cNvSpPr>
          <p:nvPr/>
        </p:nvSpPr>
        <p:spPr bwMode="auto">
          <a:xfrm flipV="1">
            <a:off x="2286000" y="21844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1" name="Line 115"/>
          <p:cNvSpPr>
            <a:spLocks noChangeShapeType="1"/>
          </p:cNvSpPr>
          <p:nvPr/>
        </p:nvSpPr>
        <p:spPr bwMode="auto">
          <a:xfrm>
            <a:off x="2438400" y="2184400"/>
            <a:ext cx="152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2" name="Line 116"/>
          <p:cNvSpPr>
            <a:spLocks noChangeShapeType="1"/>
          </p:cNvSpPr>
          <p:nvPr/>
        </p:nvSpPr>
        <p:spPr bwMode="auto">
          <a:xfrm flipV="1">
            <a:off x="2590800" y="19558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3" name="Line 117"/>
          <p:cNvSpPr>
            <a:spLocks noChangeShapeType="1"/>
          </p:cNvSpPr>
          <p:nvPr/>
        </p:nvSpPr>
        <p:spPr bwMode="auto">
          <a:xfrm>
            <a:off x="2895600" y="19558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p>
        </p:txBody>
      </p:sp>
      <p:pic>
        <p:nvPicPr>
          <p:cNvPr id="2052" name="Picture 4" descr="http://www.cs.ucla.edu/~eeskin/ucla-me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229" y="3944237"/>
            <a:ext cx="2628442" cy="2602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3"/>
          </p:nvPr>
        </p:nvSpPr>
        <p:spPr>
          <a:xfrm>
            <a:off x="457200" y="1600200"/>
            <a:ext cx="8455025" cy="5053013"/>
          </a:xfrm>
        </p:spPr>
        <p:txBody>
          <a:bodyPr>
            <a:normAutofit/>
          </a:bodyPr>
          <a:lstStyle/>
          <a:p>
            <a:endParaRPr lang="en-US" sz="2000" dirty="0">
              <a:latin typeface="Plantagenet Cherokee"/>
            </a:endParaRPr>
          </a:p>
          <a:p>
            <a:pPr lvl="1"/>
            <a:r>
              <a:rPr lang="en-US" sz="2400" b="1" dirty="0">
                <a:latin typeface="Plantagenet Cherokee"/>
              </a:rPr>
              <a:t>Stage </a:t>
            </a:r>
            <a:r>
              <a:rPr lang="en-US" sz="2400" b="1" dirty="0" smtClean="0">
                <a:latin typeface="Plantagenet Cherokee"/>
              </a:rPr>
              <a:t>1: </a:t>
            </a:r>
            <a:r>
              <a:rPr lang="en-US" sz="2400" dirty="0">
                <a:latin typeface="Plantagenet Cherokee"/>
              </a:rPr>
              <a:t>The patient at high risk for heart failure, but has no heart abnormalities. </a:t>
            </a:r>
          </a:p>
          <a:p>
            <a:pPr lvl="1"/>
            <a:r>
              <a:rPr lang="en-US" sz="2400" b="1" dirty="0">
                <a:latin typeface="Plantagenet Cherokee"/>
              </a:rPr>
              <a:t>Stage </a:t>
            </a:r>
            <a:r>
              <a:rPr lang="en-US" sz="2400" b="1" dirty="0" smtClean="0">
                <a:latin typeface="Plantagenet Cherokee"/>
              </a:rPr>
              <a:t>2: </a:t>
            </a:r>
            <a:r>
              <a:rPr lang="en-US" sz="2400" dirty="0">
                <a:latin typeface="Plantagenet Cherokee"/>
              </a:rPr>
              <a:t>The patient has structural abnormalities of the heart, but no symptoms. </a:t>
            </a:r>
          </a:p>
          <a:p>
            <a:pPr lvl="1"/>
            <a:r>
              <a:rPr lang="en-US" sz="2400" b="1" dirty="0">
                <a:latin typeface="Plantagenet Cherokee"/>
              </a:rPr>
              <a:t>Stage </a:t>
            </a:r>
            <a:r>
              <a:rPr lang="en-US" sz="2400" b="1" dirty="0" smtClean="0">
                <a:latin typeface="Plantagenet Cherokee"/>
              </a:rPr>
              <a:t>3: </a:t>
            </a:r>
            <a:r>
              <a:rPr lang="en-US" sz="2400" dirty="0">
                <a:latin typeface="Plantagenet Cherokee"/>
              </a:rPr>
              <a:t>The patient has past or present symptoms associated with heart disease. </a:t>
            </a:r>
          </a:p>
          <a:p>
            <a:pPr lvl="1"/>
            <a:r>
              <a:rPr lang="en-US" sz="2400" b="1" dirty="0">
                <a:latin typeface="Plantagenet Cherokee"/>
              </a:rPr>
              <a:t>Stage </a:t>
            </a:r>
            <a:r>
              <a:rPr lang="en-US" sz="2400" b="1" dirty="0" smtClean="0">
                <a:latin typeface="Plantagenet Cherokee"/>
              </a:rPr>
              <a:t>4: </a:t>
            </a:r>
            <a:r>
              <a:rPr lang="en-US" sz="2400" dirty="0">
                <a:latin typeface="Plantagenet Cherokee"/>
              </a:rPr>
              <a:t>The patient has end-stage disease, requiring specialized treatment (e.g., continuous intravenous (IV) drug therapy, left ventricular assist device, heart transplant).</a:t>
            </a:r>
          </a:p>
        </p:txBody>
      </p:sp>
      <p:sp>
        <p:nvSpPr>
          <p:cNvPr id="21506" name="Rectangle 2"/>
          <p:cNvSpPr>
            <a:spLocks noGrp="1" noChangeArrowheads="1"/>
          </p:cNvSpPr>
          <p:nvPr>
            <p:ph type="title"/>
          </p:nvPr>
        </p:nvSpPr>
        <p:spPr>
          <a:xfrm>
            <a:off x="457200" y="143069"/>
            <a:ext cx="8229600" cy="1143000"/>
          </a:xfrm>
        </p:spPr>
        <p:txBody>
          <a:bodyPr>
            <a:normAutofit/>
          </a:bodyPr>
          <a:lstStyle/>
          <a:p>
            <a:r>
              <a:rPr lang="en-US" sz="4000" dirty="0" smtClean="0">
                <a:latin typeface="Plantagenet Cherokee" pitchFamily="18" charset="0"/>
              </a:rPr>
              <a:t>Four Stages of Heart Failure</a:t>
            </a:r>
            <a:endParaRPr lang="en-US" sz="4000" dirty="0">
              <a:latin typeface="Plantagenet Cherokee" pitchFamily="18" charset="0"/>
            </a:endParaRPr>
          </a:p>
        </p:txBody>
      </p:sp>
      <p:sp>
        <p:nvSpPr>
          <p:cNvPr id="21508" name="Line 4"/>
          <p:cNvSpPr>
            <a:spLocks noChangeShapeType="1"/>
          </p:cNvSpPr>
          <p:nvPr/>
        </p:nvSpPr>
        <p:spPr bwMode="auto">
          <a:xfrm>
            <a:off x="1219200" y="13716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5"/>
          <p:cNvSpPr>
            <a:spLocks noChangeShapeType="1"/>
          </p:cNvSpPr>
          <p:nvPr/>
        </p:nvSpPr>
        <p:spPr bwMode="auto">
          <a:xfrm>
            <a:off x="2667000" y="13716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6"/>
          <p:cNvSpPr>
            <a:spLocks noChangeShapeType="1"/>
          </p:cNvSpPr>
          <p:nvPr/>
        </p:nvSpPr>
        <p:spPr bwMode="auto">
          <a:xfrm>
            <a:off x="5334000" y="13716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7"/>
          <p:cNvSpPr>
            <a:spLocks noChangeShapeType="1"/>
          </p:cNvSpPr>
          <p:nvPr/>
        </p:nvSpPr>
        <p:spPr bwMode="auto">
          <a:xfrm>
            <a:off x="4343400" y="13716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40416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3"/>
          </p:nvPr>
        </p:nvSpPr>
        <p:spPr>
          <a:xfrm>
            <a:off x="442684" y="1582058"/>
            <a:ext cx="8135257" cy="5080000"/>
          </a:xfrm>
        </p:spPr>
        <p:txBody>
          <a:bodyPr>
            <a:normAutofit lnSpcReduction="10000"/>
          </a:bodyPr>
          <a:lstStyle/>
          <a:p>
            <a:r>
              <a:rPr lang="en-US" sz="2400" b="1" dirty="0" err="1" smtClean="0">
                <a:latin typeface="Plantagenet Cherokee" pitchFamily="18" charset="0"/>
              </a:rPr>
              <a:t>Ischæmic</a:t>
            </a:r>
            <a:r>
              <a:rPr lang="en-US" sz="2400" dirty="0">
                <a:latin typeface="Plantagenet Cherokee" pitchFamily="18" charset="0"/>
              </a:rPr>
              <a:t>:</a:t>
            </a:r>
          </a:p>
          <a:p>
            <a:pPr lvl="1"/>
            <a:r>
              <a:rPr lang="en-US" sz="2400" dirty="0">
                <a:latin typeface="Plantagenet Cherokee" pitchFamily="18" charset="0"/>
              </a:rPr>
              <a:t>Caused by Ischemic Injury</a:t>
            </a:r>
          </a:p>
          <a:p>
            <a:endParaRPr lang="en-US" sz="2400" dirty="0">
              <a:latin typeface="Plantagenet Cherokee" pitchFamily="18" charset="0"/>
            </a:endParaRPr>
          </a:p>
          <a:p>
            <a:r>
              <a:rPr lang="en-US" sz="2400" b="1" dirty="0">
                <a:latin typeface="Plantagenet Cherokee" pitchFamily="18" charset="0"/>
              </a:rPr>
              <a:t>Non-</a:t>
            </a:r>
            <a:r>
              <a:rPr lang="en-US" sz="2400" b="1" dirty="0" err="1">
                <a:latin typeface="Plantagenet Cherokee" pitchFamily="18" charset="0"/>
              </a:rPr>
              <a:t>ischæmic</a:t>
            </a:r>
            <a:r>
              <a:rPr lang="en-US" sz="2400" dirty="0">
                <a:latin typeface="Plantagenet Cherokee" pitchFamily="18" charset="0"/>
              </a:rPr>
              <a:t>:</a:t>
            </a:r>
          </a:p>
          <a:p>
            <a:pPr lvl="1"/>
            <a:r>
              <a:rPr lang="en-US" sz="2400" dirty="0">
                <a:latin typeface="Plantagenet Cherokee" pitchFamily="18" charset="0"/>
              </a:rPr>
              <a:t>Hypertension</a:t>
            </a:r>
          </a:p>
          <a:p>
            <a:pPr lvl="1"/>
            <a:r>
              <a:rPr lang="en-US" sz="2400" dirty="0" err="1">
                <a:latin typeface="Plantagenet Cherokee" pitchFamily="18" charset="0"/>
              </a:rPr>
              <a:t>Valvular</a:t>
            </a:r>
            <a:r>
              <a:rPr lang="en-US" sz="2400" dirty="0">
                <a:latin typeface="Plantagenet Cherokee" pitchFamily="18" charset="0"/>
              </a:rPr>
              <a:t> Diseases</a:t>
            </a:r>
          </a:p>
          <a:p>
            <a:pPr lvl="1"/>
            <a:r>
              <a:rPr lang="en-US" sz="2400" dirty="0" smtClean="0">
                <a:latin typeface="Plantagenet Cherokee" pitchFamily="18" charset="0"/>
              </a:rPr>
              <a:t>Familial</a:t>
            </a:r>
            <a:endParaRPr lang="en-US" sz="2400" dirty="0">
              <a:latin typeface="Plantagenet Cherokee" pitchFamily="18" charset="0"/>
            </a:endParaRPr>
          </a:p>
          <a:p>
            <a:pPr lvl="1"/>
            <a:r>
              <a:rPr lang="en-US" sz="2400" dirty="0">
                <a:latin typeface="Plantagenet Cherokee" pitchFamily="18" charset="0"/>
              </a:rPr>
              <a:t>Idiopathic (unknown)</a:t>
            </a:r>
          </a:p>
          <a:p>
            <a:pPr lvl="1"/>
            <a:r>
              <a:rPr lang="en-US" sz="2400" dirty="0">
                <a:latin typeface="Plantagenet Cherokee" pitchFamily="18" charset="0"/>
              </a:rPr>
              <a:t>Congenital (Syndrome</a:t>
            </a:r>
            <a:r>
              <a:rPr lang="en-US" sz="2400" dirty="0" smtClean="0">
                <a:latin typeface="Plantagenet Cherokee" pitchFamily="18" charset="0"/>
              </a:rPr>
              <a:t>)</a:t>
            </a:r>
            <a:r>
              <a:rPr lang="en-US" sz="2400" b="1" dirty="0">
                <a:latin typeface="Plantagenet Cherokee" pitchFamily="18" charset="0"/>
              </a:rPr>
              <a:t> </a:t>
            </a:r>
            <a:endParaRPr lang="en-US" sz="2400" b="1" dirty="0" smtClean="0">
              <a:latin typeface="Plantagenet Cherokee" pitchFamily="18" charset="0"/>
            </a:endParaRPr>
          </a:p>
          <a:p>
            <a:pPr marL="0" lvl="1" indent="0">
              <a:buNone/>
            </a:pPr>
            <a:endParaRPr lang="en-US" sz="2400" b="1" dirty="0" smtClean="0">
              <a:latin typeface="Plantagenet Cherokee" pitchFamily="18" charset="0"/>
            </a:endParaRPr>
          </a:p>
          <a:p>
            <a:pPr marL="0" lvl="1" indent="0">
              <a:buNone/>
            </a:pPr>
            <a:r>
              <a:rPr lang="en-US" sz="2400" b="1" dirty="0" smtClean="0">
                <a:latin typeface="Plantagenet Cherokee" pitchFamily="18" charset="0"/>
              </a:rPr>
              <a:t>Heart </a:t>
            </a:r>
            <a:r>
              <a:rPr lang="en-US" sz="2400" b="1" dirty="0">
                <a:latin typeface="Plantagenet Cherokee" pitchFamily="18" charset="0"/>
              </a:rPr>
              <a:t>failure is the most common outcome of cardiovascular diseases</a:t>
            </a:r>
          </a:p>
          <a:p>
            <a:pPr lvl="1"/>
            <a:endParaRPr lang="en-US" sz="2400" dirty="0">
              <a:latin typeface="Plantagenet Cherokee" pitchFamily="18" charset="0"/>
            </a:endParaRPr>
          </a:p>
        </p:txBody>
      </p:sp>
      <p:sp>
        <p:nvSpPr>
          <p:cNvPr id="5122" name="Rectangle 2"/>
          <p:cNvSpPr>
            <a:spLocks noGrp="1" noChangeArrowheads="1"/>
          </p:cNvSpPr>
          <p:nvPr>
            <p:ph type="title"/>
          </p:nvPr>
        </p:nvSpPr>
        <p:spPr>
          <a:xfrm>
            <a:off x="444500" y="158627"/>
            <a:ext cx="8229600" cy="1143000"/>
          </a:xfrm>
        </p:spPr>
        <p:txBody>
          <a:bodyPr/>
          <a:lstStyle/>
          <a:p>
            <a:r>
              <a:rPr lang="en-US" dirty="0">
                <a:latin typeface="Plantagenet Cherokee" pitchFamily="18" charset="0"/>
              </a:rPr>
              <a:t>Etiology of Heart Failure</a:t>
            </a:r>
          </a:p>
        </p:txBody>
      </p:sp>
      <p:sp>
        <p:nvSpPr>
          <p:cNvPr id="5124" name="Line 4"/>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Line 5"/>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Line 6"/>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7"/>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descr="http://heart-disease-symptoms.com/wp-content/uploads/2010/03/Heart-Fail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2093388"/>
            <a:ext cx="428625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04184" y="6530090"/>
            <a:ext cx="2039815" cy="338554"/>
          </a:xfrm>
          <a:prstGeom prst="rect">
            <a:avLst/>
          </a:prstGeom>
        </p:spPr>
        <p:txBody>
          <a:bodyPr wrap="square">
            <a:spAutoFit/>
          </a:bodyPr>
          <a:lstStyle/>
          <a:p>
            <a:r>
              <a:rPr lang="en-US" sz="800" dirty="0">
                <a:hlinkClick r:id="rId4"/>
              </a:rPr>
              <a:t>http://heart-disease-symptoms.com/heart-failure-symptoms/</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3"/>
          </p:nvPr>
        </p:nvSpPr>
        <p:spPr>
          <a:xfrm>
            <a:off x="442686" y="1571170"/>
            <a:ext cx="8051800" cy="5283201"/>
          </a:xfrm>
        </p:spPr>
        <p:txBody>
          <a:bodyPr>
            <a:normAutofit/>
          </a:bodyPr>
          <a:lstStyle/>
          <a:p>
            <a:r>
              <a:rPr lang="en-US" sz="1600" b="1" dirty="0" smtClean="0">
                <a:latin typeface="Plantagenet Cherokee" pitchFamily="18" charset="0"/>
              </a:rPr>
              <a:t>Activation of Sympathetic Nervous System and the Renin-angiotensin-aldosterone system (RAAS) to compensate for low cardiac output state.</a:t>
            </a:r>
            <a:endParaRPr lang="en-US" sz="1600" dirty="0" smtClean="0">
              <a:latin typeface="Plantagenet Cherokee" pitchFamily="18" charset="0"/>
            </a:endParaRPr>
          </a:p>
          <a:p>
            <a:pPr lvl="1"/>
            <a:r>
              <a:rPr lang="en-US" dirty="0" smtClean="0">
                <a:latin typeface="Plantagenet Cherokee" pitchFamily="18" charset="0"/>
              </a:rPr>
              <a:t>This will cause increased heart rate, myocardial contractility, maintenance of tissue perfusion pressure, and vasoconstriction to improve volume. </a:t>
            </a:r>
          </a:p>
          <a:p>
            <a:pPr lvl="1"/>
            <a:endParaRPr lang="en-US" b="1" dirty="0">
              <a:latin typeface="Plantagenet Cherokee" pitchFamily="18" charset="0"/>
            </a:endParaRPr>
          </a:p>
          <a:p>
            <a:pPr marL="0" lvl="1" indent="0">
              <a:buNone/>
            </a:pPr>
            <a:r>
              <a:rPr lang="en-US" b="1" dirty="0" smtClean="0">
                <a:latin typeface="Plantagenet Cherokee" pitchFamily="18" charset="0"/>
              </a:rPr>
              <a:t>Renin-angiotensin-aldosterone system:</a:t>
            </a:r>
          </a:p>
          <a:p>
            <a:pPr lvl="1"/>
            <a:r>
              <a:rPr lang="en-US" dirty="0" smtClean="0">
                <a:latin typeface="Plantagenet Cherokee" pitchFamily="18" charset="0"/>
              </a:rPr>
              <a:t>Kidney secretes renin which converts angiotensin, produced in the liver, to angiotensin I, which is also converted to angiotensin II. </a:t>
            </a:r>
          </a:p>
          <a:p>
            <a:pPr lvl="2"/>
            <a:r>
              <a:rPr lang="en-US" dirty="0" smtClean="0">
                <a:latin typeface="Plantagenet Cherokee" pitchFamily="18" charset="0"/>
              </a:rPr>
              <a:t>Lead to the production of aldosterone which will </a:t>
            </a:r>
          </a:p>
          <a:p>
            <a:pPr marL="179388" lvl="2" indent="0">
              <a:buNone/>
            </a:pPr>
            <a:r>
              <a:rPr lang="en-US" dirty="0" smtClean="0">
                <a:latin typeface="Plantagenet Cherokee" pitchFamily="18" charset="0"/>
              </a:rPr>
              <a:t>    regulate reabsorption of salt and water.</a:t>
            </a:r>
          </a:p>
          <a:p>
            <a:pPr marL="0" lvl="1" indent="0">
              <a:buNone/>
            </a:pPr>
            <a:endParaRPr lang="en-US" dirty="0" smtClean="0">
              <a:latin typeface="Plantagenet Cherokee" pitchFamily="18" charset="0"/>
            </a:endParaRPr>
          </a:p>
          <a:p>
            <a:pPr lvl="1"/>
            <a:r>
              <a:rPr lang="en-US" dirty="0" smtClean="0">
                <a:latin typeface="Plantagenet Cherokee" pitchFamily="18" charset="0"/>
              </a:rPr>
              <a:t>Although these feedback mechanisms can improve </a:t>
            </a:r>
          </a:p>
          <a:p>
            <a:pPr marL="179388" lvl="2" indent="0">
              <a:buNone/>
            </a:pPr>
            <a:r>
              <a:rPr lang="en-US" dirty="0" smtClean="0">
                <a:latin typeface="Plantagenet Cherokee" pitchFamily="18" charset="0"/>
              </a:rPr>
              <a:t>cardiac function, it will further ventricular </a:t>
            </a:r>
          </a:p>
          <a:p>
            <a:pPr marL="179388" lvl="2" indent="0">
              <a:buNone/>
            </a:pPr>
            <a:r>
              <a:rPr lang="en-US" dirty="0" smtClean="0">
                <a:latin typeface="Plantagenet Cherokee" pitchFamily="18" charset="0"/>
              </a:rPr>
              <a:t>remodeling and chronically worsen HF.</a:t>
            </a:r>
          </a:p>
          <a:p>
            <a:pPr lvl="1"/>
            <a:endParaRPr lang="en-US" sz="2400" dirty="0" smtClean="0">
              <a:latin typeface="Plantagenet Cherokee" pitchFamily="18" charset="0"/>
            </a:endParaRPr>
          </a:p>
        </p:txBody>
      </p:sp>
      <p:sp>
        <p:nvSpPr>
          <p:cNvPr id="5122" name="Rectangle 2"/>
          <p:cNvSpPr>
            <a:spLocks noGrp="1" noChangeArrowheads="1"/>
          </p:cNvSpPr>
          <p:nvPr>
            <p:ph type="title"/>
          </p:nvPr>
        </p:nvSpPr>
        <p:spPr>
          <a:xfrm>
            <a:off x="444500" y="158627"/>
            <a:ext cx="8229600" cy="1143000"/>
          </a:xfrm>
        </p:spPr>
        <p:txBody>
          <a:bodyPr/>
          <a:lstStyle/>
          <a:p>
            <a:r>
              <a:rPr lang="en-US" dirty="0" err="1" smtClean="0">
                <a:latin typeface="Plantagenet Cherokee" pitchFamily="18" charset="0"/>
              </a:rPr>
              <a:t>Neurohormonal</a:t>
            </a:r>
            <a:r>
              <a:rPr lang="en-US" dirty="0" smtClean="0">
                <a:latin typeface="Plantagenet Cherokee" pitchFamily="18" charset="0"/>
              </a:rPr>
              <a:t> System Response</a:t>
            </a:r>
            <a:endParaRPr lang="en-US" dirty="0">
              <a:latin typeface="Plantagenet Cherokee" pitchFamily="18" charset="0"/>
            </a:endParaRPr>
          </a:p>
        </p:txBody>
      </p:sp>
      <p:sp>
        <p:nvSpPr>
          <p:cNvPr id="5124" name="Line 4"/>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Line 5"/>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Line 6"/>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7"/>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0" name="Picture 2" descr="http://www.canineheartdisease.ca/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907" y="3773709"/>
            <a:ext cx="3985690" cy="288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093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61731"/>
            <a:ext cx="8229600" cy="1143000"/>
          </a:xfrm>
        </p:spPr>
        <p:txBody>
          <a:bodyPr>
            <a:normAutofit/>
          </a:bodyPr>
          <a:lstStyle/>
          <a:p>
            <a:r>
              <a:rPr lang="en-US" dirty="0">
                <a:latin typeface="Plantagenet Cherokee" pitchFamily="18" charset="0"/>
              </a:rPr>
              <a:t>Left Ventricular Remodeling </a:t>
            </a:r>
          </a:p>
        </p:txBody>
      </p:sp>
      <p:sp>
        <p:nvSpPr>
          <p:cNvPr id="6148" name="Line 4"/>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5"/>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Line 6"/>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7"/>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59" name="Picture 15" descr="be100059_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171" y="1590406"/>
            <a:ext cx="6777263" cy="5093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599" y="1693980"/>
            <a:ext cx="2104572" cy="1323439"/>
          </a:xfrm>
          <a:prstGeom prst="rect">
            <a:avLst/>
          </a:prstGeom>
          <a:noFill/>
        </p:spPr>
        <p:txBody>
          <a:bodyPr wrap="square" rtlCol="0">
            <a:spAutoFit/>
          </a:bodyPr>
          <a:lstStyle/>
          <a:p>
            <a:r>
              <a:rPr lang="en-US" sz="1600" dirty="0" smtClean="0"/>
              <a:t>Acutely leads to:</a:t>
            </a:r>
          </a:p>
          <a:p>
            <a:pPr marL="285750" indent="-285750">
              <a:buFont typeface="Arial" pitchFamily="34" charset="0"/>
              <a:buChar char="•"/>
            </a:pPr>
            <a:r>
              <a:rPr lang="en-US" sz="1600" dirty="0" smtClean="0"/>
              <a:t>Chamber dilation</a:t>
            </a:r>
          </a:p>
          <a:p>
            <a:pPr marL="285750" indent="-285750">
              <a:buFont typeface="Arial" pitchFamily="34" charset="0"/>
              <a:buChar char="•"/>
            </a:pPr>
            <a:r>
              <a:rPr lang="en-US" sz="1600" dirty="0" smtClean="0"/>
              <a:t>Progressive Ventricular Dysfunction</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Grp="1" noChangeArrowheads="1"/>
          </p:cNvSpPr>
          <p:nvPr>
            <p:ph sz="quarter" idx="13"/>
          </p:nvPr>
        </p:nvSpPr>
        <p:spPr>
          <a:xfrm>
            <a:off x="469900" y="1746250"/>
            <a:ext cx="8229600" cy="4791075"/>
          </a:xfrm>
        </p:spPr>
        <p:txBody>
          <a:bodyPr>
            <a:normAutofit fontScale="92500" lnSpcReduction="10000"/>
          </a:bodyPr>
          <a:lstStyle/>
          <a:p>
            <a:pPr>
              <a:lnSpc>
                <a:spcPct val="110000"/>
              </a:lnSpc>
            </a:pPr>
            <a:r>
              <a:rPr lang="en-US" sz="2800" dirty="0">
                <a:latin typeface="Plantagenet Cherokee" pitchFamily="18" charset="0"/>
              </a:rPr>
              <a:t>A large degree of </a:t>
            </a:r>
            <a:r>
              <a:rPr lang="en-US" sz="2800" dirty="0" err="1">
                <a:latin typeface="Plantagenet Cherokee" pitchFamily="18" charset="0"/>
              </a:rPr>
              <a:t>patho</a:t>
            </a:r>
            <a:r>
              <a:rPr lang="en-US" sz="2800" dirty="0">
                <a:latin typeface="Plantagenet Cherokee" pitchFamily="18" charset="0"/>
              </a:rPr>
              <a:t>-physiological changes in end-stage heart failure can be recovered in the process of reverse ventricular remodeling.</a:t>
            </a:r>
          </a:p>
          <a:p>
            <a:pPr lvl="4" algn="r">
              <a:lnSpc>
                <a:spcPct val="110000"/>
              </a:lnSpc>
            </a:pPr>
            <a:r>
              <a:rPr lang="en-US" sz="1800" b="1" dirty="0" err="1">
                <a:latin typeface="Plantagenet Cherokee" pitchFamily="18" charset="0"/>
              </a:rPr>
              <a:t>Ambardekar</a:t>
            </a:r>
            <a:r>
              <a:rPr lang="en-US" sz="1800" b="1" dirty="0">
                <a:latin typeface="Plantagenet Cherokee" pitchFamily="18" charset="0"/>
              </a:rPr>
              <a:t> AV. Et al. </a:t>
            </a:r>
            <a:r>
              <a:rPr lang="en-US" sz="1800" b="1" dirty="0" err="1">
                <a:latin typeface="Plantagenet Cherokee" pitchFamily="18" charset="0"/>
              </a:rPr>
              <a:t>Circ</a:t>
            </a:r>
            <a:r>
              <a:rPr lang="en-US" sz="1800" b="1" dirty="0">
                <a:latin typeface="Plantagenet Cherokee" pitchFamily="18" charset="0"/>
              </a:rPr>
              <a:t> Res 2011</a:t>
            </a:r>
          </a:p>
          <a:p>
            <a:pPr>
              <a:lnSpc>
                <a:spcPct val="110000"/>
              </a:lnSpc>
            </a:pPr>
            <a:r>
              <a:rPr lang="en-US" sz="2800" dirty="0">
                <a:latin typeface="Plantagenet Cherokee" pitchFamily="18" charset="0"/>
              </a:rPr>
              <a:t>Cardiac energy deficiency plays an important role in the pathophysiology of heart failure</a:t>
            </a:r>
          </a:p>
          <a:p>
            <a:pPr lvl="1">
              <a:lnSpc>
                <a:spcPct val="110000"/>
              </a:lnSpc>
            </a:pPr>
            <a:r>
              <a:rPr lang="en-US" sz="2400" dirty="0">
                <a:latin typeface="Plantagenet Cherokee" pitchFamily="18" charset="0"/>
              </a:rPr>
              <a:t>The heart produces and utilizes more energy than any other organs, and more than 90% of its energy is produced from mitochondrial respiration.</a:t>
            </a:r>
          </a:p>
          <a:p>
            <a:pPr lvl="1">
              <a:lnSpc>
                <a:spcPct val="110000"/>
              </a:lnSpc>
            </a:pPr>
            <a:r>
              <a:rPr lang="en-US" sz="2400" dirty="0">
                <a:latin typeface="Plantagenet Cherokee" pitchFamily="18" charset="0"/>
              </a:rPr>
              <a:t>Failure to produce an adequate amount of energy causes mechanical failure of the heart</a:t>
            </a:r>
          </a:p>
          <a:p>
            <a:pPr lvl="4" algn="r">
              <a:lnSpc>
                <a:spcPct val="110000"/>
              </a:lnSpc>
            </a:pPr>
            <a:r>
              <a:rPr lang="en-US" sz="1800" b="1" dirty="0" err="1">
                <a:latin typeface="Plantagenet Cherokee" pitchFamily="18" charset="0"/>
              </a:rPr>
              <a:t>Neubauer</a:t>
            </a:r>
            <a:r>
              <a:rPr lang="en-US" sz="1800" b="1" dirty="0">
                <a:latin typeface="Plantagenet Cherokee" pitchFamily="18" charset="0"/>
              </a:rPr>
              <a:t> S.N </a:t>
            </a:r>
            <a:r>
              <a:rPr lang="en-US" sz="1800" b="1" dirty="0" err="1">
                <a:latin typeface="Plantagenet Cherokee" pitchFamily="18" charset="0"/>
              </a:rPr>
              <a:t>Engl</a:t>
            </a:r>
            <a:r>
              <a:rPr lang="en-US" sz="1800" b="1" dirty="0">
                <a:latin typeface="Plantagenet Cherokee" pitchFamily="18" charset="0"/>
              </a:rPr>
              <a:t> J Med 2007; 356:1140-1151</a:t>
            </a:r>
          </a:p>
          <a:p>
            <a:pPr lvl="4">
              <a:lnSpc>
                <a:spcPct val="110000"/>
              </a:lnSpc>
            </a:pPr>
            <a:endParaRPr lang="en-US" sz="1800" dirty="0">
              <a:latin typeface="Plantagenet Cherokee" pitchFamily="18" charset="0"/>
            </a:endParaRPr>
          </a:p>
        </p:txBody>
      </p:sp>
      <p:sp>
        <p:nvSpPr>
          <p:cNvPr id="45058" name="Rectangle 2"/>
          <p:cNvSpPr>
            <a:spLocks noGrp="1" noChangeArrowheads="1"/>
          </p:cNvSpPr>
          <p:nvPr>
            <p:ph type="title"/>
          </p:nvPr>
        </p:nvSpPr>
        <p:spPr>
          <a:xfrm>
            <a:off x="457200" y="152400"/>
            <a:ext cx="8229600" cy="1143000"/>
          </a:xfrm>
        </p:spPr>
        <p:txBody>
          <a:bodyPr>
            <a:normAutofit/>
          </a:bodyPr>
          <a:lstStyle/>
          <a:p>
            <a:r>
              <a:rPr lang="en-US" dirty="0">
                <a:latin typeface="Plantagenet Cherokee" pitchFamily="18" charset="0"/>
              </a:rPr>
              <a:t>Mitochondria in Heart Failure</a:t>
            </a:r>
          </a:p>
        </p:txBody>
      </p:sp>
      <p:sp>
        <p:nvSpPr>
          <p:cNvPr id="45059" name="Line 3"/>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0" name="Line 4"/>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Line 5"/>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Line 6"/>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sz="quarter" idx="13"/>
          </p:nvPr>
        </p:nvSpPr>
        <p:spPr>
          <a:xfrm>
            <a:off x="457200" y="5969000"/>
            <a:ext cx="8229600" cy="1092200"/>
          </a:xfrm>
        </p:spPr>
        <p:txBody>
          <a:bodyPr/>
          <a:lstStyle/>
          <a:p>
            <a:pPr marL="285750" indent="-285750">
              <a:lnSpc>
                <a:spcPct val="80000"/>
              </a:lnSpc>
              <a:buFont typeface="Arial" pitchFamily="34" charset="0"/>
              <a:buChar char="•"/>
            </a:pPr>
            <a:r>
              <a:rPr lang="en-US" sz="1800" dirty="0">
                <a:latin typeface="Plantagenet Cherokee" pitchFamily="18" charset="0"/>
              </a:rPr>
              <a:t>The Mitochondria during heart failure are disorganized, fragmented, and small.</a:t>
            </a:r>
          </a:p>
          <a:p>
            <a:pPr marL="285750" indent="-285750">
              <a:lnSpc>
                <a:spcPct val="80000"/>
              </a:lnSpc>
              <a:buFont typeface="Arial" pitchFamily="34" charset="0"/>
              <a:buChar char="•"/>
            </a:pPr>
            <a:r>
              <a:rPr lang="en-US" sz="1800" dirty="0">
                <a:latin typeface="Plantagenet Cherokee" pitchFamily="18" charset="0"/>
              </a:rPr>
              <a:t>Also the number of mitochondria per area was significantly increased. </a:t>
            </a:r>
          </a:p>
        </p:txBody>
      </p:sp>
      <p:sp>
        <p:nvSpPr>
          <p:cNvPr id="50178" name="Rectangle 2"/>
          <p:cNvSpPr>
            <a:spLocks noGrp="1" noChangeArrowheads="1"/>
          </p:cNvSpPr>
          <p:nvPr>
            <p:ph type="title"/>
          </p:nvPr>
        </p:nvSpPr>
        <p:spPr>
          <a:xfrm>
            <a:off x="457200" y="-52882"/>
            <a:ext cx="8229600" cy="1143000"/>
          </a:xfrm>
        </p:spPr>
        <p:txBody>
          <a:bodyPr>
            <a:normAutofit/>
          </a:bodyPr>
          <a:lstStyle/>
          <a:p>
            <a:r>
              <a:rPr lang="en-US" sz="3600" dirty="0">
                <a:latin typeface="Plantagenet Cherokee" pitchFamily="18" charset="0"/>
              </a:rPr>
              <a:t>Mitochondria in Heart Failure</a:t>
            </a:r>
          </a:p>
        </p:txBody>
      </p:sp>
      <p:sp>
        <p:nvSpPr>
          <p:cNvPr id="50179" name="Line 3"/>
          <p:cNvSpPr>
            <a:spLocks noChangeShapeType="1"/>
          </p:cNvSpPr>
          <p:nvPr/>
        </p:nvSpPr>
        <p:spPr bwMode="auto">
          <a:xfrm>
            <a:off x="1219200" y="12319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0" name="Line 4"/>
          <p:cNvSpPr>
            <a:spLocks noChangeShapeType="1"/>
          </p:cNvSpPr>
          <p:nvPr/>
        </p:nvSpPr>
        <p:spPr bwMode="auto">
          <a:xfrm>
            <a:off x="2667000" y="12319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1" name="Line 5"/>
          <p:cNvSpPr>
            <a:spLocks noChangeShapeType="1"/>
          </p:cNvSpPr>
          <p:nvPr/>
        </p:nvSpPr>
        <p:spPr bwMode="auto">
          <a:xfrm>
            <a:off x="5334000" y="12319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2" name="Line 6"/>
          <p:cNvSpPr>
            <a:spLocks noChangeShapeType="1"/>
          </p:cNvSpPr>
          <p:nvPr/>
        </p:nvSpPr>
        <p:spPr bwMode="auto">
          <a:xfrm>
            <a:off x="4343400" y="12319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0189" name="Picture 13" descr="science?_ob=MiamiCaptionURL&amp;_method=retrieve&amp;_eid=1-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988" y="1373188"/>
            <a:ext cx="5505450" cy="4514850"/>
          </a:xfrm>
          <a:prstGeom prst="rect">
            <a:avLst/>
          </a:prstGeom>
          <a:noFill/>
          <a:extLst>
            <a:ext uri="{909E8E84-426E-40DD-AFC4-6F175D3DCCD1}">
              <a14:hiddenFill xmlns:a14="http://schemas.microsoft.com/office/drawing/2010/main">
                <a:solidFill>
                  <a:srgbClr val="FFFFFF"/>
                </a:solidFill>
              </a14:hiddenFill>
            </a:ext>
          </a:extLst>
        </p:spPr>
      </p:pic>
      <p:sp>
        <p:nvSpPr>
          <p:cNvPr id="50190" name="Text Box 14"/>
          <p:cNvSpPr txBox="1">
            <a:spLocks noChangeArrowheads="1"/>
          </p:cNvSpPr>
          <p:nvPr/>
        </p:nvSpPr>
        <p:spPr bwMode="auto">
          <a:xfrm>
            <a:off x="7277100" y="5524500"/>
            <a:ext cx="1866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dirty="0"/>
              <a:t>Mitochondrial dynamics in heart </a:t>
            </a:r>
          </a:p>
          <a:p>
            <a:r>
              <a:rPr lang="en-US" sz="900" dirty="0"/>
              <a:t>disease  by Gerald Dorn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103" y="423863"/>
            <a:ext cx="4048125"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43700" y="4089077"/>
            <a:ext cx="2273981" cy="584775"/>
          </a:xfrm>
          <a:prstGeom prst="rect">
            <a:avLst/>
          </a:prstGeom>
          <a:solidFill>
            <a:srgbClr val="9F2936">
              <a:alpha val="74902"/>
            </a:srgbClr>
          </a:solidFill>
        </p:spPr>
        <p:txBody>
          <a:bodyPr wrap="square" rtlCol="0">
            <a:spAutoFit/>
          </a:bodyPr>
          <a:lstStyle/>
          <a:p>
            <a:r>
              <a:rPr lang="en-US" sz="1600" dirty="0" smtClean="0"/>
              <a:t>Interconnected mitochondrial network</a:t>
            </a:r>
            <a:endParaRPr lang="en-US" sz="1600" dirty="0"/>
          </a:p>
        </p:txBody>
      </p:sp>
      <p:sp>
        <p:nvSpPr>
          <p:cNvPr id="12" name="TextBox 11"/>
          <p:cNvSpPr txBox="1"/>
          <p:nvPr/>
        </p:nvSpPr>
        <p:spPr>
          <a:xfrm>
            <a:off x="6743699" y="939512"/>
            <a:ext cx="2273981" cy="584775"/>
          </a:xfrm>
          <a:prstGeom prst="rect">
            <a:avLst/>
          </a:prstGeom>
          <a:solidFill>
            <a:srgbClr val="9F2936">
              <a:alpha val="74902"/>
            </a:srgbClr>
          </a:solidFill>
        </p:spPr>
        <p:txBody>
          <a:bodyPr wrap="square" rtlCol="0">
            <a:spAutoFit/>
          </a:bodyPr>
          <a:lstStyle/>
          <a:p>
            <a:r>
              <a:rPr lang="en-US" sz="1600" dirty="0" smtClean="0"/>
              <a:t>Fragmented and disconnected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9" presetClass="emph" presetSubtype="0" nodeType="withEffect">
                                  <p:stCondLst>
                                    <p:cond delay="0"/>
                                  </p:stCondLst>
                                  <p:childTnLst>
                                    <p:set>
                                      <p:cBhvr rctx="PPT">
                                        <p:cTn id="11" dur="indefinite"/>
                                        <p:tgtEl>
                                          <p:spTgt spid="50189"/>
                                        </p:tgtEl>
                                        <p:attrNameLst>
                                          <p:attrName>style.opacity</p:attrName>
                                        </p:attrNameLst>
                                      </p:cBhvr>
                                      <p:to>
                                        <p:strVal val="0.5"/>
                                      </p:to>
                                    </p:set>
                                    <p:animEffect filter="image" prLst="opacity: 0.5">
                                      <p:cBhvr rctx="IE">
                                        <p:cTn id="12" dur="indefinite"/>
                                        <p:tgtEl>
                                          <p:spTgt spid="50189"/>
                                        </p:tgtEl>
                                      </p:cBhvr>
                                    </p:animEffect>
                                  </p:childTnLst>
                                </p:cTn>
                              </p:par>
                              <p:par>
                                <p:cTn id="13" presetID="9" presetClass="emph" presetSubtype="0" nodeType="withEffect">
                                  <p:stCondLst>
                                    <p:cond delay="0"/>
                                  </p:stCondLst>
                                  <p:childTnLst>
                                    <p:set>
                                      <p:cBhvr rctx="PPT">
                                        <p:cTn id="14" dur="indefinite"/>
                                        <p:tgtEl>
                                          <p:spTgt spid="50183">
                                            <p:txEl>
                                              <p:pRg st="0" end="0"/>
                                            </p:txEl>
                                          </p:spTgt>
                                        </p:tgtEl>
                                        <p:attrNameLst>
                                          <p:attrName>style.opacity</p:attrName>
                                        </p:attrNameLst>
                                      </p:cBhvr>
                                      <p:to>
                                        <p:strVal val="0.5"/>
                                      </p:to>
                                    </p:set>
                                    <p:animEffect filter="image" prLst="opacity: 0.5">
                                      <p:cBhvr rctx="IE">
                                        <p:cTn id="15" dur="indefinite"/>
                                        <p:tgtEl>
                                          <p:spTgt spid="50183">
                                            <p:txEl>
                                              <p:pRg st="0" end="0"/>
                                            </p:txEl>
                                          </p:spTgt>
                                        </p:tgtEl>
                                      </p:cBhvr>
                                    </p:animEffect>
                                  </p:childTnLst>
                                </p:cTn>
                              </p:par>
                              <p:par>
                                <p:cTn id="16" presetID="9" presetClass="emph" presetSubtype="0" nodeType="withEffect">
                                  <p:stCondLst>
                                    <p:cond delay="0"/>
                                  </p:stCondLst>
                                  <p:childTnLst>
                                    <p:set>
                                      <p:cBhvr rctx="PPT">
                                        <p:cTn id="17" dur="indefinite"/>
                                        <p:tgtEl>
                                          <p:spTgt spid="50183">
                                            <p:txEl>
                                              <p:pRg st="1" end="1"/>
                                            </p:txEl>
                                          </p:spTgt>
                                        </p:tgtEl>
                                        <p:attrNameLst>
                                          <p:attrName>style.opacity</p:attrName>
                                        </p:attrNameLst>
                                      </p:cBhvr>
                                      <p:to>
                                        <p:strVal val="0.5"/>
                                      </p:to>
                                    </p:set>
                                    <p:animEffect filter="image" prLst="opacity: 0.5">
                                      <p:cBhvr rctx="IE">
                                        <p:cTn id="18" dur="indefinite"/>
                                        <p:tgtEl>
                                          <p:spTgt spid="50183">
                                            <p:txEl>
                                              <p:pRg st="1" end="1"/>
                                            </p:txEl>
                                          </p:spTgt>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7"/>
          <p:cNvSpPr>
            <a:spLocks noGrp="1" noChangeArrowheads="1"/>
          </p:cNvSpPr>
          <p:nvPr>
            <p:ph sz="quarter" idx="13"/>
          </p:nvPr>
        </p:nvSpPr>
        <p:spPr>
          <a:xfrm>
            <a:off x="352425" y="1463040"/>
            <a:ext cx="8588375" cy="5228046"/>
          </a:xfrm>
        </p:spPr>
        <p:txBody>
          <a:bodyPr>
            <a:normAutofit lnSpcReduction="10000"/>
          </a:bodyPr>
          <a:lstStyle/>
          <a:p>
            <a:pPr lvl="1"/>
            <a:r>
              <a:rPr lang="en-US" sz="2400" b="1" dirty="0" smtClean="0">
                <a:latin typeface="Plantagenet Cherokee" pitchFamily="18" charset="0"/>
              </a:rPr>
              <a:t>Oxidative </a:t>
            </a:r>
            <a:r>
              <a:rPr lang="en-US" sz="2400" b="1" dirty="0">
                <a:latin typeface="Plantagenet Cherokee" pitchFamily="18" charset="0"/>
              </a:rPr>
              <a:t>Phosphorylation</a:t>
            </a:r>
            <a:r>
              <a:rPr lang="en-US" sz="2400" dirty="0">
                <a:latin typeface="Plantagenet Cherokee" pitchFamily="18" charset="0"/>
              </a:rPr>
              <a:t>: A fundamental process of the </a:t>
            </a:r>
            <a:r>
              <a:rPr lang="en-US" sz="2400" dirty="0" smtClean="0">
                <a:latin typeface="Plantagenet Cherokee" pitchFamily="18" charset="0"/>
              </a:rPr>
              <a:t>mitochondria which contributes </a:t>
            </a:r>
            <a:r>
              <a:rPr lang="en-US" sz="2400" dirty="0">
                <a:latin typeface="Plantagenet Cherokee" pitchFamily="18" charset="0"/>
              </a:rPr>
              <a:t>to the creation of </a:t>
            </a:r>
            <a:r>
              <a:rPr lang="en-US" sz="2400" dirty="0" smtClean="0">
                <a:latin typeface="Plantagenet Cherokee" pitchFamily="18" charset="0"/>
              </a:rPr>
              <a:t>ATP; however its capabilities are decreased in CHF.</a:t>
            </a:r>
            <a:endParaRPr lang="en-US" sz="2400" dirty="0">
              <a:latin typeface="Plantagenet Cherokee" pitchFamily="18" charset="0"/>
            </a:endParaRPr>
          </a:p>
          <a:p>
            <a:pPr lvl="1"/>
            <a:endParaRPr lang="en-US" sz="2400" dirty="0">
              <a:latin typeface="Plantagenet Cherokee" pitchFamily="18" charset="0"/>
            </a:endParaRPr>
          </a:p>
          <a:p>
            <a:r>
              <a:rPr lang="en-US" sz="2800" dirty="0" smtClean="0">
                <a:latin typeface="Plantagenet Cherokee" pitchFamily="18" charset="0"/>
              </a:rPr>
              <a:t>The effect of mitochondrial morphology during heart failure is still unknown.</a:t>
            </a:r>
            <a:endParaRPr lang="en-US" sz="2800" dirty="0">
              <a:latin typeface="Plantagenet Cherokee" pitchFamily="18" charset="0"/>
            </a:endParaRPr>
          </a:p>
          <a:p>
            <a:pPr lvl="1"/>
            <a:r>
              <a:rPr lang="en-US" sz="2400" b="1" dirty="0">
                <a:latin typeface="Plantagenet Cherokee" pitchFamily="18" charset="0"/>
              </a:rPr>
              <a:t>Fission</a:t>
            </a:r>
            <a:r>
              <a:rPr lang="en-US" sz="2400" dirty="0">
                <a:latin typeface="Plantagenet Cherokee" pitchFamily="18" charset="0"/>
              </a:rPr>
              <a:t>: This process is coordinated with DNA replication. </a:t>
            </a:r>
            <a:endParaRPr lang="en-US" sz="2400" dirty="0" smtClean="0">
              <a:latin typeface="Plantagenet Cherokee" pitchFamily="18" charset="0"/>
            </a:endParaRPr>
          </a:p>
          <a:p>
            <a:pPr lvl="2"/>
            <a:r>
              <a:rPr lang="en-US" sz="2400" dirty="0">
                <a:latin typeface="Plantagenet Cherokee" pitchFamily="18" charset="0"/>
              </a:rPr>
              <a:t>C</a:t>
            </a:r>
            <a:r>
              <a:rPr lang="en-US" sz="2400" dirty="0" smtClean="0">
                <a:latin typeface="Plantagenet Cherokee" pitchFamily="18" charset="0"/>
              </a:rPr>
              <a:t>alcium overload, which is common in CHF, causes mitochondrial fragmentation in </a:t>
            </a:r>
            <a:r>
              <a:rPr lang="en-US" sz="2400" dirty="0" err="1" smtClean="0">
                <a:latin typeface="Plantagenet Cherokee" pitchFamily="18" charset="0"/>
              </a:rPr>
              <a:t>cardiomyocytes</a:t>
            </a:r>
            <a:endParaRPr lang="en-US" sz="2400" dirty="0">
              <a:latin typeface="Plantagenet Cherokee" pitchFamily="18" charset="0"/>
            </a:endParaRPr>
          </a:p>
          <a:p>
            <a:pPr lvl="1"/>
            <a:r>
              <a:rPr lang="en-US" sz="2400" b="1" dirty="0">
                <a:latin typeface="Plantagenet Cherokee" pitchFamily="18" charset="0"/>
              </a:rPr>
              <a:t>Fusion</a:t>
            </a:r>
            <a:r>
              <a:rPr lang="en-US" sz="2400" dirty="0">
                <a:latin typeface="Plantagenet Cherokee" pitchFamily="18" charset="0"/>
              </a:rPr>
              <a:t>: A merging method is highly protective that allows the mitochondria to tolerate high levels of mitochondrial DNA mutations (according to Caltech</a:t>
            </a:r>
            <a:r>
              <a:rPr lang="en-US" sz="2400" dirty="0" smtClean="0">
                <a:latin typeface="Plantagenet Cherokee" pitchFamily="18" charset="0"/>
              </a:rPr>
              <a:t>). This merging allows transport of materials and helps renew damaged functions of the mitochondria</a:t>
            </a:r>
            <a:endParaRPr lang="en-US" sz="2400" dirty="0">
              <a:latin typeface="Plantagenet Cherokee" pitchFamily="18" charset="0"/>
            </a:endParaRPr>
          </a:p>
        </p:txBody>
      </p:sp>
      <p:sp>
        <p:nvSpPr>
          <p:cNvPr id="51202" name="Rectangle 2"/>
          <p:cNvSpPr>
            <a:spLocks noGrp="1" noChangeArrowheads="1"/>
          </p:cNvSpPr>
          <p:nvPr>
            <p:ph type="title"/>
          </p:nvPr>
        </p:nvSpPr>
        <p:spPr>
          <a:xfrm>
            <a:off x="457200" y="161731"/>
            <a:ext cx="8229600" cy="1143000"/>
          </a:xfrm>
        </p:spPr>
        <p:txBody>
          <a:bodyPr>
            <a:normAutofit fontScale="90000"/>
          </a:bodyPr>
          <a:lstStyle/>
          <a:p>
            <a:r>
              <a:rPr lang="en-US" dirty="0" smtClean="0">
                <a:latin typeface="Plantagenet Cherokee" pitchFamily="18" charset="0"/>
              </a:rPr>
              <a:t>Current research on </a:t>
            </a:r>
            <a:r>
              <a:rPr lang="en-US" sz="4000" dirty="0" smtClean="0">
                <a:latin typeface="Plantagenet Cherokee" pitchFamily="18" charset="0"/>
              </a:rPr>
              <a:t>Mitochondrial </a:t>
            </a:r>
            <a:r>
              <a:rPr lang="en-US" sz="4000" dirty="0">
                <a:latin typeface="Plantagenet Cherokee" pitchFamily="18" charset="0"/>
              </a:rPr>
              <a:t>Biology in Heart Failure</a:t>
            </a:r>
          </a:p>
        </p:txBody>
      </p:sp>
      <p:sp>
        <p:nvSpPr>
          <p:cNvPr id="51203" name="Line 3"/>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4" name="Line 4"/>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Line 5"/>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Line 6"/>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3"/>
          </p:nvPr>
        </p:nvSpPr>
        <p:spPr/>
        <p:txBody>
          <a:bodyPr/>
          <a:lstStyle/>
          <a:p>
            <a:endParaRPr lang="en-US" sz="2400" dirty="0" smtClean="0">
              <a:latin typeface="Plantagenet Cherokee" pitchFamily="18" charset="0"/>
            </a:endParaRPr>
          </a:p>
          <a:p>
            <a:r>
              <a:rPr lang="en-US" sz="2400" dirty="0" smtClean="0">
                <a:latin typeface="Plantagenet Cherokee" pitchFamily="18" charset="0"/>
              </a:rPr>
              <a:t>Dr</a:t>
            </a:r>
            <a:r>
              <a:rPr lang="en-US" sz="2400" dirty="0">
                <a:latin typeface="Plantagenet Cherokee" pitchFamily="18" charset="0"/>
              </a:rPr>
              <a:t>. </a:t>
            </a:r>
            <a:r>
              <a:rPr lang="en-US" sz="2400" dirty="0" smtClean="0">
                <a:latin typeface="Plantagenet Cherokee" pitchFamily="18" charset="0"/>
              </a:rPr>
              <a:t>Ping</a:t>
            </a:r>
            <a:endParaRPr lang="en-US" sz="2400" dirty="0">
              <a:latin typeface="Plantagenet Cherokee" pitchFamily="18" charset="0"/>
            </a:endParaRPr>
          </a:p>
          <a:p>
            <a:r>
              <a:rPr lang="en-US" sz="2400" dirty="0" smtClean="0">
                <a:latin typeface="Plantagenet Cherokee" pitchFamily="18" charset="0"/>
              </a:rPr>
              <a:t>David </a:t>
            </a:r>
            <a:r>
              <a:rPr lang="en-US" sz="2400" dirty="0" err="1">
                <a:latin typeface="Plantagenet Cherokee" pitchFamily="18" charset="0"/>
              </a:rPr>
              <a:t>Liem</a:t>
            </a:r>
            <a:endParaRPr lang="en-US" sz="2400" dirty="0">
              <a:latin typeface="Plantagenet Cherokee" pitchFamily="18" charset="0"/>
            </a:endParaRPr>
          </a:p>
          <a:p>
            <a:r>
              <a:rPr lang="en-US" sz="2400" dirty="0">
                <a:latin typeface="Plantagenet Cherokee" pitchFamily="18" charset="0"/>
              </a:rPr>
              <a:t>Laboratory People</a:t>
            </a:r>
          </a:p>
          <a:p>
            <a:endParaRPr lang="en-US" dirty="0">
              <a:latin typeface="Plantagenet Cherokee" pitchFamily="18" charset="0"/>
            </a:endParaRPr>
          </a:p>
        </p:txBody>
      </p:sp>
      <p:sp>
        <p:nvSpPr>
          <p:cNvPr id="13314" name="Rectangle 2"/>
          <p:cNvSpPr>
            <a:spLocks noGrp="1" noChangeArrowheads="1"/>
          </p:cNvSpPr>
          <p:nvPr>
            <p:ph type="title"/>
          </p:nvPr>
        </p:nvSpPr>
        <p:spPr>
          <a:xfrm>
            <a:off x="457200" y="152400"/>
            <a:ext cx="8229600" cy="1143000"/>
          </a:xfrm>
        </p:spPr>
        <p:txBody>
          <a:bodyPr/>
          <a:lstStyle/>
          <a:p>
            <a:r>
              <a:rPr lang="en-US" dirty="0">
                <a:latin typeface="Plantagenet Cherokee" pitchFamily="18" charset="0"/>
              </a:rPr>
              <a:t>Acknowledgements</a:t>
            </a:r>
          </a:p>
        </p:txBody>
      </p:sp>
      <p:sp>
        <p:nvSpPr>
          <p:cNvPr id="13316" name="Line 4"/>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5"/>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Line 6"/>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27" name="Picture 15" descr="Cardiogram-1-FAYLJ0U122-1024x7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943" y="2339975"/>
            <a:ext cx="2883807" cy="2162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1">
                <a:lumMod val="80000"/>
              </a:schemeClr>
              <a:schemeClr val="bg1">
                <a:tint val="50000"/>
                <a:lumMod val="150000"/>
              </a:schemeClr>
            </a:duotone>
            <a:extLst/>
          </a:blip>
          <a:srcRect/>
          <a:stretch>
            <a:fillRect/>
          </a:stretch>
        </a:blipFill>
        <a:effectLst/>
      </p:bgPr>
    </p:bg>
    <p:spTree>
      <p:nvGrpSpPr>
        <p:cNvPr id="1" name=""/>
        <p:cNvGrpSpPr/>
        <p:nvPr/>
      </p:nvGrpSpPr>
      <p:grpSpPr>
        <a:xfrm>
          <a:off x="0" y="0"/>
          <a:ext cx="0" cy="0"/>
          <a:chOff x="0" y="0"/>
          <a:chExt cx="0" cy="0"/>
        </a:xfrm>
      </p:grpSpPr>
      <p:sp>
        <p:nvSpPr>
          <p:cNvPr id="10262" name="Rectangle 22"/>
          <p:cNvSpPr>
            <a:spLocks noChangeArrowheads="1"/>
          </p:cNvSpPr>
          <p:nvPr/>
        </p:nvSpPr>
        <p:spPr bwMode="auto">
          <a:xfrm>
            <a:off x="4381499" y="1442357"/>
            <a:ext cx="533400" cy="379185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Rectangle 11"/>
          <p:cNvSpPr>
            <a:spLocks noChangeArrowheads="1"/>
          </p:cNvSpPr>
          <p:nvPr/>
        </p:nvSpPr>
        <p:spPr bwMode="auto">
          <a:xfrm>
            <a:off x="2667000" y="2667000"/>
            <a:ext cx="3810000" cy="1066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50" name="Rectangle 10"/>
          <p:cNvSpPr>
            <a:spLocks noChangeArrowheads="1"/>
          </p:cNvSpPr>
          <p:nvPr/>
        </p:nvSpPr>
        <p:spPr bwMode="auto">
          <a:xfrm>
            <a:off x="2667000" y="2743200"/>
            <a:ext cx="3810000" cy="1066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57" name="Rectangle 17"/>
          <p:cNvSpPr>
            <a:spLocks noChangeArrowheads="1"/>
          </p:cNvSpPr>
          <p:nvPr/>
        </p:nvSpPr>
        <p:spPr bwMode="auto">
          <a:xfrm>
            <a:off x="2667000" y="2667000"/>
            <a:ext cx="3810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58" name="Rectangle 18"/>
          <p:cNvSpPr>
            <a:spLocks noChangeArrowheads="1"/>
          </p:cNvSpPr>
          <p:nvPr/>
        </p:nvSpPr>
        <p:spPr bwMode="auto">
          <a:xfrm>
            <a:off x="2667000" y="2667000"/>
            <a:ext cx="3810000" cy="1143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Rectangle 15"/>
          <p:cNvSpPr>
            <a:spLocks noChangeArrowheads="1"/>
          </p:cNvSpPr>
          <p:nvPr/>
        </p:nvSpPr>
        <p:spPr bwMode="auto">
          <a:xfrm>
            <a:off x="2667000" y="2667000"/>
            <a:ext cx="3810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45" name="Rectangle 5"/>
          <p:cNvSpPr>
            <a:spLocks noChangeArrowheads="1"/>
          </p:cNvSpPr>
          <p:nvPr/>
        </p:nvSpPr>
        <p:spPr bwMode="auto">
          <a:xfrm>
            <a:off x="3124200" y="2590800"/>
            <a:ext cx="292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Thank You</a:t>
            </a:r>
          </a:p>
        </p:txBody>
      </p:sp>
      <p:sp>
        <p:nvSpPr>
          <p:cNvPr id="10246" name="Rectangle 6"/>
          <p:cNvSpPr>
            <a:spLocks noChangeArrowheads="1"/>
          </p:cNvSpPr>
          <p:nvPr/>
        </p:nvSpPr>
        <p:spPr bwMode="auto">
          <a:xfrm rot="10800000">
            <a:off x="3124200" y="3124200"/>
            <a:ext cx="292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Thank You</a:t>
            </a:r>
          </a:p>
        </p:txBody>
      </p:sp>
      <p:sp>
        <p:nvSpPr>
          <p:cNvPr id="10249" name="Rectangle 9"/>
          <p:cNvSpPr>
            <a:spLocks noChangeArrowheads="1"/>
          </p:cNvSpPr>
          <p:nvPr/>
        </p:nvSpPr>
        <p:spPr bwMode="auto">
          <a:xfrm rot="10800000">
            <a:off x="3136900" y="3124200"/>
            <a:ext cx="292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Thank You</a:t>
            </a:r>
          </a:p>
        </p:txBody>
      </p:sp>
      <p:sp>
        <p:nvSpPr>
          <p:cNvPr id="10248" name="Rectangle 8"/>
          <p:cNvSpPr>
            <a:spLocks noChangeArrowheads="1"/>
          </p:cNvSpPr>
          <p:nvPr/>
        </p:nvSpPr>
        <p:spPr bwMode="auto">
          <a:xfrm>
            <a:off x="3124200" y="2590800"/>
            <a:ext cx="292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Thank You</a:t>
            </a:r>
          </a:p>
        </p:txBody>
      </p:sp>
      <p:sp>
        <p:nvSpPr>
          <p:cNvPr id="10244" name="Line 4"/>
          <p:cNvSpPr>
            <a:spLocks noChangeShapeType="1"/>
          </p:cNvSpPr>
          <p:nvPr/>
        </p:nvSpPr>
        <p:spPr bwMode="auto">
          <a:xfrm>
            <a:off x="967001" y="3238500"/>
            <a:ext cx="9144000" cy="0"/>
          </a:xfrm>
          <a:prstGeom prst="line">
            <a:avLst/>
          </a:prstGeom>
          <a:noFill/>
          <a:ln w="584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 name="Rectangle 2"/>
          <p:cNvSpPr>
            <a:spLocks noGrp="1" noChangeArrowheads="1"/>
          </p:cNvSpPr>
          <p:nvPr>
            <p:ph type="title"/>
          </p:nvPr>
        </p:nvSpPr>
        <p:spPr>
          <a:xfrm>
            <a:off x="2976465" y="2628900"/>
            <a:ext cx="2827176" cy="1143000"/>
          </a:xfrm>
        </p:spPr>
        <p:txBody>
          <a:bodyPr anchor="ctr">
            <a:normAutofit/>
          </a:bodyPr>
          <a:lstStyle/>
          <a:p>
            <a:pPr algn="ctr"/>
            <a:r>
              <a:rPr lang="en-US" dirty="0">
                <a:solidFill>
                  <a:schemeClr val="bg1"/>
                </a:solidFill>
                <a:latin typeface="Plantagenet Cherokee" pitchFamily="18" charset="0"/>
              </a:rPr>
              <a:t>Thank You</a:t>
            </a:r>
          </a:p>
        </p:txBody>
      </p:sp>
      <p:sp>
        <p:nvSpPr>
          <p:cNvPr id="10260" name="Rectangle 20"/>
          <p:cNvSpPr>
            <a:spLocks noChangeArrowheads="1"/>
          </p:cNvSpPr>
          <p:nvPr/>
        </p:nvSpPr>
        <p:spPr bwMode="auto">
          <a:xfrm>
            <a:off x="914399" y="1640136"/>
            <a:ext cx="4953000" cy="381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 name="Rectangle 20"/>
          <p:cNvSpPr>
            <a:spLocks noChangeArrowheads="1"/>
          </p:cNvSpPr>
          <p:nvPr/>
        </p:nvSpPr>
        <p:spPr bwMode="auto">
          <a:xfrm>
            <a:off x="914399" y="4626451"/>
            <a:ext cx="4953000" cy="381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 name="Isosceles Triangle 1"/>
          <p:cNvSpPr/>
          <p:nvPr/>
        </p:nvSpPr>
        <p:spPr>
          <a:xfrm>
            <a:off x="145142" y="1640136"/>
            <a:ext cx="1538514"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21" name="Isosceles Triangle 20"/>
          <p:cNvSpPr/>
          <p:nvPr/>
        </p:nvSpPr>
        <p:spPr>
          <a:xfrm rot="10800000">
            <a:off x="145142" y="4626451"/>
            <a:ext cx="1538514"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4" name="Right Arrow 3"/>
          <p:cNvSpPr/>
          <p:nvPr/>
        </p:nvSpPr>
        <p:spPr>
          <a:xfrm rot="10800000">
            <a:off x="-83461" y="2942770"/>
            <a:ext cx="2670626" cy="576943"/>
          </a:xfrm>
          <a:prstGeom prst="rightArrow">
            <a:avLst>
              <a:gd name="adj1" fmla="val 100000"/>
              <a:gd name="adj2" fmla="val 18432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990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3"/>
          </p:nvPr>
        </p:nvSpPr>
        <p:spPr>
          <a:xfrm>
            <a:off x="522517" y="1722438"/>
            <a:ext cx="8229600" cy="4525962"/>
          </a:xfrm>
        </p:spPr>
        <p:txBody>
          <a:bodyPr>
            <a:normAutofit fontScale="85000" lnSpcReduction="20000"/>
          </a:bodyPr>
          <a:lstStyle/>
          <a:p>
            <a:pPr>
              <a:lnSpc>
                <a:spcPct val="110000"/>
              </a:lnSpc>
            </a:pPr>
            <a:r>
              <a:rPr lang="en-US" sz="2400" dirty="0">
                <a:latin typeface="Plantagenet Cherokee" pitchFamily="18" charset="0"/>
              </a:rPr>
              <a:t>According to </a:t>
            </a:r>
            <a:r>
              <a:rPr lang="en-US" sz="2400" b="1" dirty="0">
                <a:latin typeface="Plantagenet Cherokee" pitchFamily="18" charset="0"/>
              </a:rPr>
              <a:t>Center for Disease Control</a:t>
            </a:r>
            <a:r>
              <a:rPr lang="en-US" sz="2400" dirty="0">
                <a:latin typeface="Plantagenet Cherokee" pitchFamily="18" charset="0"/>
              </a:rPr>
              <a:t>:</a:t>
            </a:r>
          </a:p>
          <a:p>
            <a:pPr lvl="1">
              <a:lnSpc>
                <a:spcPct val="110000"/>
              </a:lnSpc>
            </a:pPr>
            <a:r>
              <a:rPr lang="en-US" sz="2000" dirty="0">
                <a:latin typeface="Plantagenet Cherokee" pitchFamily="18" charset="0"/>
              </a:rPr>
              <a:t>In 2008 over 616,000 people died of heart disease</a:t>
            </a:r>
          </a:p>
          <a:p>
            <a:pPr lvl="1">
              <a:lnSpc>
                <a:spcPct val="110000"/>
              </a:lnSpc>
            </a:pPr>
            <a:r>
              <a:rPr lang="en-US" sz="2000" dirty="0">
                <a:latin typeface="Plantagenet Cherokee" pitchFamily="18" charset="0"/>
              </a:rPr>
              <a:t>25% of the people in the U.S. die of heart disease</a:t>
            </a:r>
          </a:p>
          <a:p>
            <a:pPr>
              <a:lnSpc>
                <a:spcPct val="110000"/>
              </a:lnSpc>
            </a:pPr>
            <a:r>
              <a:rPr lang="en-US" sz="2400" dirty="0">
                <a:latin typeface="Plantagenet Cherokee" pitchFamily="18" charset="0"/>
              </a:rPr>
              <a:t>According to </a:t>
            </a:r>
            <a:r>
              <a:rPr lang="en-US" sz="2400" b="1" dirty="0">
                <a:latin typeface="Plantagenet Cherokee" pitchFamily="18" charset="0"/>
              </a:rPr>
              <a:t>American Heart Association</a:t>
            </a:r>
            <a:r>
              <a:rPr lang="en-US" sz="2400" dirty="0">
                <a:latin typeface="Plantagenet Cherokee" pitchFamily="18" charset="0"/>
              </a:rPr>
              <a:t>:</a:t>
            </a:r>
          </a:p>
          <a:p>
            <a:pPr lvl="1">
              <a:lnSpc>
                <a:spcPct val="110000"/>
              </a:lnSpc>
            </a:pPr>
            <a:r>
              <a:rPr lang="en-US" sz="2000" dirty="0">
                <a:latin typeface="Plantagenet Cherokee" pitchFamily="18" charset="0"/>
              </a:rPr>
              <a:t>Nearly 5 million Americans are suffering from CHF</a:t>
            </a:r>
          </a:p>
          <a:p>
            <a:pPr lvl="1">
              <a:lnSpc>
                <a:spcPct val="110000"/>
              </a:lnSpc>
            </a:pPr>
            <a:r>
              <a:rPr lang="en-US" sz="2000" dirty="0">
                <a:latin typeface="Plantagenet Cherokee" pitchFamily="18" charset="0"/>
              </a:rPr>
              <a:t>Heart Failure contributes 287,000 deaths annually</a:t>
            </a:r>
          </a:p>
          <a:p>
            <a:pPr>
              <a:lnSpc>
                <a:spcPct val="110000"/>
              </a:lnSpc>
            </a:pPr>
            <a:r>
              <a:rPr lang="en-US" sz="2400" dirty="0">
                <a:latin typeface="Plantagenet Cherokee" pitchFamily="18" charset="0"/>
              </a:rPr>
              <a:t>According to </a:t>
            </a:r>
            <a:r>
              <a:rPr lang="en-US" sz="2400" b="1" dirty="0">
                <a:latin typeface="Plantagenet Cherokee" pitchFamily="18" charset="0"/>
              </a:rPr>
              <a:t>World Health Organization</a:t>
            </a:r>
            <a:r>
              <a:rPr lang="en-US" sz="2400" dirty="0">
                <a:latin typeface="Plantagenet Cherokee" pitchFamily="18" charset="0"/>
              </a:rPr>
              <a:t>:</a:t>
            </a:r>
          </a:p>
          <a:p>
            <a:pPr lvl="1">
              <a:lnSpc>
                <a:spcPct val="110000"/>
              </a:lnSpc>
            </a:pPr>
            <a:r>
              <a:rPr lang="en-US" sz="2000" dirty="0">
                <a:latin typeface="Plantagenet Cherokee" pitchFamily="18" charset="0"/>
              </a:rPr>
              <a:t>Over 80% of CVD deaths take place in low-income countries.</a:t>
            </a:r>
          </a:p>
          <a:p>
            <a:pPr lvl="1">
              <a:lnSpc>
                <a:spcPct val="110000"/>
              </a:lnSpc>
            </a:pPr>
            <a:r>
              <a:rPr lang="en-US" sz="2000" dirty="0">
                <a:latin typeface="Plantagenet Cherokee" pitchFamily="18" charset="0"/>
              </a:rPr>
              <a:t>cardiovascular disease is the leading cause of death</a:t>
            </a:r>
          </a:p>
          <a:p>
            <a:pPr lvl="2">
              <a:lnSpc>
                <a:spcPct val="110000"/>
              </a:lnSpc>
            </a:pPr>
            <a:r>
              <a:rPr lang="en-US" sz="1800" dirty="0">
                <a:latin typeface="Plantagenet Cherokee" pitchFamily="18" charset="0"/>
              </a:rPr>
              <a:t>Cancer is the 2</a:t>
            </a:r>
            <a:r>
              <a:rPr lang="en-US" sz="1800" baseline="30000" dirty="0">
                <a:latin typeface="Plantagenet Cherokee" pitchFamily="18" charset="0"/>
              </a:rPr>
              <a:t>nd</a:t>
            </a:r>
            <a:r>
              <a:rPr lang="en-US" sz="1800" dirty="0">
                <a:latin typeface="Plantagenet Cherokee" pitchFamily="18" charset="0"/>
              </a:rPr>
              <a:t> and chronic lower respiratory is 3</a:t>
            </a:r>
            <a:r>
              <a:rPr lang="en-US" sz="1800" baseline="30000" dirty="0">
                <a:latin typeface="Plantagenet Cherokee" pitchFamily="18" charset="0"/>
              </a:rPr>
              <a:t>rd</a:t>
            </a:r>
            <a:r>
              <a:rPr lang="en-US" sz="1800" dirty="0">
                <a:latin typeface="Plantagenet Cherokee" pitchFamily="18" charset="0"/>
              </a:rPr>
              <a:t> </a:t>
            </a:r>
          </a:p>
          <a:p>
            <a:pPr lvl="1">
              <a:lnSpc>
                <a:spcPct val="110000"/>
              </a:lnSpc>
            </a:pPr>
            <a:r>
              <a:rPr lang="en-US" sz="2000" dirty="0">
                <a:latin typeface="Plantagenet Cherokee" pitchFamily="18" charset="0"/>
              </a:rPr>
              <a:t>By 2030, 23.6 million people will die from CVDs</a:t>
            </a:r>
          </a:p>
          <a:p>
            <a:pPr>
              <a:lnSpc>
                <a:spcPct val="110000"/>
              </a:lnSpc>
            </a:pPr>
            <a:r>
              <a:rPr lang="en-US" sz="2400" dirty="0">
                <a:latin typeface="Plantagenet Cherokee" pitchFamily="18" charset="0"/>
              </a:rPr>
              <a:t>Heart Failure carries a high mortality rate often associated with </a:t>
            </a:r>
            <a:endParaRPr lang="en-US" sz="2400" dirty="0" smtClean="0">
              <a:latin typeface="Plantagenet Cherokee" pitchFamily="18" charset="0"/>
            </a:endParaRPr>
          </a:p>
          <a:p>
            <a:pPr>
              <a:lnSpc>
                <a:spcPct val="110000"/>
              </a:lnSpc>
            </a:pPr>
            <a:r>
              <a:rPr lang="en-US" sz="2400" dirty="0" smtClean="0">
                <a:latin typeface="Plantagenet Cherokee" pitchFamily="18" charset="0"/>
              </a:rPr>
              <a:t>“</a:t>
            </a:r>
            <a:r>
              <a:rPr lang="en-US" sz="2400" dirty="0">
                <a:latin typeface="Plantagenet Cherokee" pitchFamily="18" charset="0"/>
              </a:rPr>
              <a:t>sudden death”</a:t>
            </a:r>
          </a:p>
          <a:p>
            <a:pPr lvl="1">
              <a:lnSpc>
                <a:spcPct val="110000"/>
              </a:lnSpc>
            </a:pPr>
            <a:endParaRPr lang="en-US" sz="2000" dirty="0">
              <a:latin typeface="Plantagenet Cherokee" pitchFamily="18" charset="0"/>
            </a:endParaRPr>
          </a:p>
          <a:p>
            <a:pPr lvl="1">
              <a:lnSpc>
                <a:spcPct val="110000"/>
              </a:lnSpc>
            </a:pPr>
            <a:endParaRPr lang="en-US" sz="2000" dirty="0">
              <a:latin typeface="Plantagenet Cherokee" pitchFamily="18" charset="0"/>
            </a:endParaRPr>
          </a:p>
        </p:txBody>
      </p:sp>
      <p:sp>
        <p:nvSpPr>
          <p:cNvPr id="17410" name="Rectangle 2"/>
          <p:cNvSpPr>
            <a:spLocks noGrp="1" noChangeArrowheads="1"/>
          </p:cNvSpPr>
          <p:nvPr>
            <p:ph type="title"/>
          </p:nvPr>
        </p:nvSpPr>
        <p:spPr>
          <a:xfrm>
            <a:off x="457200" y="152400"/>
            <a:ext cx="8229600" cy="1143000"/>
          </a:xfrm>
        </p:spPr>
        <p:txBody>
          <a:bodyPr>
            <a:normAutofit/>
          </a:bodyPr>
          <a:lstStyle/>
          <a:p>
            <a:r>
              <a:rPr lang="en-US">
                <a:latin typeface="Plantagenet Cherokee" pitchFamily="18" charset="0"/>
              </a:rPr>
              <a:t>Epidemiology of Heart Disease</a:t>
            </a:r>
          </a:p>
        </p:txBody>
      </p:sp>
      <p:sp>
        <p:nvSpPr>
          <p:cNvPr id="17412" name="Line 4"/>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Line 5"/>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7"/>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69083" b="17560"/>
          <a:stretch/>
        </p:blipFill>
        <p:spPr bwMode="auto">
          <a:xfrm>
            <a:off x="7391417" y="4308069"/>
            <a:ext cx="1537218" cy="203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0917"/>
          <a:stretch/>
        </p:blipFill>
        <p:spPr bwMode="auto">
          <a:xfrm>
            <a:off x="5493803" y="1626494"/>
            <a:ext cx="3434832"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13"/>
          </p:nvPr>
        </p:nvSpPr>
        <p:spPr>
          <a:xfrm>
            <a:off x="533400" y="1701800"/>
            <a:ext cx="8229600" cy="4525963"/>
          </a:xfrm>
        </p:spPr>
        <p:txBody>
          <a:bodyPr/>
          <a:lstStyle/>
          <a:p>
            <a:r>
              <a:rPr lang="en-US" b="1" dirty="0" smtClean="0">
                <a:latin typeface="Plantagenet Cherokee" pitchFamily="18" charset="0"/>
              </a:rPr>
              <a:t>Circulatory System </a:t>
            </a:r>
            <a:r>
              <a:rPr lang="en-US" dirty="0" smtClean="0">
                <a:latin typeface="Plantagenet Cherokee" pitchFamily="18" charset="0"/>
              </a:rPr>
              <a:t>is an organ system that delivers nutrients and materials and also helps in the excretion of waste.</a:t>
            </a:r>
          </a:p>
          <a:p>
            <a:r>
              <a:rPr lang="en-US" dirty="0" smtClean="0">
                <a:latin typeface="Plantagenet Cherokee" pitchFamily="18" charset="0"/>
              </a:rPr>
              <a:t>There </a:t>
            </a:r>
            <a:r>
              <a:rPr lang="en-US" dirty="0">
                <a:latin typeface="Plantagenet Cherokee" pitchFamily="18" charset="0"/>
              </a:rPr>
              <a:t>are two types of the </a:t>
            </a:r>
            <a:r>
              <a:rPr lang="en-US" b="1" dirty="0">
                <a:latin typeface="Plantagenet Cherokee" pitchFamily="18" charset="0"/>
              </a:rPr>
              <a:t>circulatory system</a:t>
            </a:r>
            <a:r>
              <a:rPr lang="en-US" dirty="0">
                <a:latin typeface="Plantagenet Cherokee" pitchFamily="18" charset="0"/>
              </a:rPr>
              <a:t>:</a:t>
            </a:r>
          </a:p>
          <a:p>
            <a:pPr lvl="1"/>
            <a:r>
              <a:rPr lang="en-US" b="1" dirty="0">
                <a:latin typeface="Plantagenet Cherokee" pitchFamily="18" charset="0"/>
              </a:rPr>
              <a:t>Pulmonary</a:t>
            </a:r>
            <a:r>
              <a:rPr lang="en-US" dirty="0">
                <a:latin typeface="Plantagenet Cherokee" pitchFamily="18" charset="0"/>
              </a:rPr>
              <a:t>: the blood travels from the heart to </a:t>
            </a:r>
            <a:r>
              <a:rPr lang="en-US" dirty="0" smtClean="0">
                <a:latin typeface="Plantagenet Cherokee" pitchFamily="18" charset="0"/>
              </a:rPr>
              <a:t>the lung through the pulmonary artery and </a:t>
            </a:r>
            <a:r>
              <a:rPr lang="en-US" dirty="0">
                <a:latin typeface="Plantagenet Cherokee" pitchFamily="18" charset="0"/>
              </a:rPr>
              <a:t>back to the heart </a:t>
            </a:r>
            <a:r>
              <a:rPr lang="en-US" dirty="0" smtClean="0">
                <a:latin typeface="Plantagenet Cherokee" pitchFamily="18" charset="0"/>
              </a:rPr>
              <a:t>through the pulmonary vein. (small </a:t>
            </a:r>
            <a:r>
              <a:rPr lang="en-US" dirty="0">
                <a:latin typeface="Plantagenet Cherokee" pitchFamily="18" charset="0"/>
              </a:rPr>
              <a:t>circuit)</a:t>
            </a:r>
          </a:p>
          <a:p>
            <a:pPr lvl="1"/>
            <a:r>
              <a:rPr lang="en-US" b="1" dirty="0">
                <a:latin typeface="Plantagenet Cherokee" pitchFamily="18" charset="0"/>
              </a:rPr>
              <a:t>Systemic</a:t>
            </a:r>
            <a:r>
              <a:rPr lang="en-US" dirty="0">
                <a:latin typeface="Plantagenet Cherokee" pitchFamily="18" charset="0"/>
              </a:rPr>
              <a:t>: the </a:t>
            </a:r>
            <a:r>
              <a:rPr lang="en-US" dirty="0" smtClean="0">
                <a:latin typeface="Plantagenet Cherokee" pitchFamily="18" charset="0"/>
              </a:rPr>
              <a:t>oxygen-rich blood </a:t>
            </a:r>
            <a:r>
              <a:rPr lang="en-US" dirty="0">
                <a:latin typeface="Plantagenet Cherokee" pitchFamily="18" charset="0"/>
              </a:rPr>
              <a:t>travels from the heart </a:t>
            </a:r>
            <a:r>
              <a:rPr lang="en-US" dirty="0" smtClean="0">
                <a:latin typeface="Plantagenet Cherokee" pitchFamily="18" charset="0"/>
              </a:rPr>
              <a:t>through the aorta to </a:t>
            </a:r>
            <a:r>
              <a:rPr lang="en-US" dirty="0">
                <a:latin typeface="Plantagenet Cherokee" pitchFamily="18" charset="0"/>
              </a:rPr>
              <a:t>the rest of the </a:t>
            </a:r>
            <a:r>
              <a:rPr lang="en-US" dirty="0" smtClean="0">
                <a:latin typeface="Plantagenet Cherokee" pitchFamily="18" charset="0"/>
              </a:rPr>
              <a:t>body, which then travels back </a:t>
            </a:r>
            <a:r>
              <a:rPr lang="en-US" dirty="0">
                <a:latin typeface="Plantagenet Cherokee" pitchFamily="18" charset="0"/>
              </a:rPr>
              <a:t>into the </a:t>
            </a:r>
            <a:r>
              <a:rPr lang="en-US" dirty="0" smtClean="0">
                <a:latin typeface="Plantagenet Cherokee" pitchFamily="18" charset="0"/>
              </a:rPr>
              <a:t>heart. (big </a:t>
            </a:r>
            <a:r>
              <a:rPr lang="en-US" dirty="0">
                <a:latin typeface="Plantagenet Cherokee" pitchFamily="18" charset="0"/>
              </a:rPr>
              <a:t>circuit)</a:t>
            </a:r>
          </a:p>
        </p:txBody>
      </p:sp>
      <p:sp>
        <p:nvSpPr>
          <p:cNvPr id="19458" name="Rectangle 2"/>
          <p:cNvSpPr>
            <a:spLocks noGrp="1" noChangeArrowheads="1"/>
          </p:cNvSpPr>
          <p:nvPr>
            <p:ph type="title"/>
          </p:nvPr>
        </p:nvSpPr>
        <p:spPr>
          <a:xfrm>
            <a:off x="457200" y="152400"/>
            <a:ext cx="8229600" cy="1143000"/>
          </a:xfrm>
        </p:spPr>
        <p:txBody>
          <a:bodyPr/>
          <a:lstStyle/>
          <a:p>
            <a:r>
              <a:rPr lang="en-US" dirty="0">
                <a:latin typeface="Plantagenet Cherokee" pitchFamily="18" charset="0"/>
              </a:rPr>
              <a:t>The Circulatory System</a:t>
            </a:r>
          </a:p>
        </p:txBody>
      </p:sp>
      <p:sp>
        <p:nvSpPr>
          <p:cNvPr id="19546" name="Line 90"/>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7" name="Line 91"/>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8" name="Line 92"/>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9" name="Line 93"/>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sz="quarter" idx="13"/>
          </p:nvPr>
        </p:nvSpPr>
        <p:spPr>
          <a:xfrm>
            <a:off x="0" y="1828800"/>
            <a:ext cx="4048125" cy="3601616"/>
          </a:xfrm>
          <a:ln>
            <a:solidFill>
              <a:schemeClr val="bg1"/>
            </a:solidFill>
          </a:ln>
        </p:spPr>
        <p:txBody>
          <a:bodyPr>
            <a:normAutofit fontScale="77500" lnSpcReduction="20000"/>
          </a:bodyPr>
          <a:lstStyle/>
          <a:p>
            <a:pPr>
              <a:lnSpc>
                <a:spcPct val="120000"/>
              </a:lnSpc>
            </a:pPr>
            <a:r>
              <a:rPr lang="en-US" sz="2000" dirty="0">
                <a:latin typeface="Plantagenet Cherokee" pitchFamily="18" charset="0"/>
              </a:rPr>
              <a:t>The Passage of Blood Flow:</a:t>
            </a:r>
          </a:p>
          <a:p>
            <a:pPr marL="762000" lvl="1" indent="-304800">
              <a:lnSpc>
                <a:spcPct val="120000"/>
              </a:lnSpc>
              <a:buFontTx/>
              <a:buAutoNum type="arabicPeriod"/>
            </a:pPr>
            <a:r>
              <a:rPr lang="en-US" sz="1800" dirty="0">
                <a:latin typeface="Plantagenet Cherokee" pitchFamily="18" charset="0"/>
              </a:rPr>
              <a:t>The blood enters the heart</a:t>
            </a:r>
          </a:p>
          <a:p>
            <a:pPr marL="762000" lvl="1" indent="-304800">
              <a:lnSpc>
                <a:spcPct val="120000"/>
              </a:lnSpc>
              <a:buFontTx/>
              <a:buAutoNum type="arabicPeriod"/>
            </a:pPr>
            <a:r>
              <a:rPr lang="en-US" sz="1800" dirty="0">
                <a:latin typeface="Plantagenet Cherokee" pitchFamily="18" charset="0"/>
              </a:rPr>
              <a:t>The blood passes through the right atrium</a:t>
            </a:r>
          </a:p>
          <a:p>
            <a:pPr marL="762000" lvl="1" indent="-304800">
              <a:lnSpc>
                <a:spcPct val="120000"/>
              </a:lnSpc>
              <a:buFontTx/>
              <a:buAutoNum type="arabicPeriod"/>
            </a:pPr>
            <a:r>
              <a:rPr lang="en-US" sz="1800" dirty="0">
                <a:latin typeface="Plantagenet Cherokee" pitchFamily="18" charset="0"/>
              </a:rPr>
              <a:t>From the atrium it enters the right ventricle and then leaves the heart.</a:t>
            </a:r>
          </a:p>
          <a:p>
            <a:pPr marL="762000" lvl="1" indent="-304800">
              <a:lnSpc>
                <a:spcPct val="120000"/>
              </a:lnSpc>
              <a:buFontTx/>
              <a:buAutoNum type="arabicPeriod"/>
            </a:pPr>
            <a:r>
              <a:rPr lang="en-US" sz="1800" dirty="0">
                <a:latin typeface="Plantagenet Cherokee" pitchFamily="18" charset="0"/>
              </a:rPr>
              <a:t>The blood travels to the lungs as the first part of the pulmonary circuit. </a:t>
            </a:r>
          </a:p>
          <a:p>
            <a:pPr marL="762000" lvl="1" indent="-304800">
              <a:lnSpc>
                <a:spcPct val="120000"/>
              </a:lnSpc>
              <a:buFontTx/>
              <a:buAutoNum type="arabicPeriod"/>
            </a:pPr>
            <a:r>
              <a:rPr lang="en-US" sz="1800" dirty="0">
                <a:latin typeface="Plantagenet Cherokee" pitchFamily="18" charset="0"/>
              </a:rPr>
              <a:t>In the lungs there is an exchange of gases</a:t>
            </a:r>
          </a:p>
          <a:p>
            <a:pPr marL="762000" lvl="1" indent="-304800">
              <a:lnSpc>
                <a:spcPct val="120000"/>
              </a:lnSpc>
              <a:buFontTx/>
              <a:buAutoNum type="arabicPeriod"/>
            </a:pPr>
            <a:r>
              <a:rPr lang="en-US" sz="1800" dirty="0">
                <a:latin typeface="Plantagenet Cherokee" pitchFamily="18" charset="0"/>
              </a:rPr>
              <a:t>When the newly oxygenated blood returns to the heart it passes again through the left atrium and left ventricle.</a:t>
            </a:r>
          </a:p>
          <a:p>
            <a:pPr marL="762000" lvl="1" indent="-304800">
              <a:lnSpc>
                <a:spcPct val="120000"/>
              </a:lnSpc>
              <a:buFontTx/>
              <a:buAutoNum type="arabicPeriod"/>
            </a:pPr>
            <a:r>
              <a:rPr lang="en-US" sz="1800" dirty="0">
                <a:latin typeface="Plantagenet Cherokee" pitchFamily="18" charset="0"/>
              </a:rPr>
              <a:t>The blood is then ready to be pumped out through the aorta into the systemic circuit.</a:t>
            </a:r>
          </a:p>
          <a:p>
            <a:pPr marL="762000" lvl="1" indent="-304800">
              <a:lnSpc>
                <a:spcPct val="120000"/>
              </a:lnSpc>
            </a:pPr>
            <a:endParaRPr lang="en-US" sz="1800" dirty="0">
              <a:latin typeface="Plantagenet Cherokee" pitchFamily="18" charset="0"/>
            </a:endParaRPr>
          </a:p>
          <a:p>
            <a:pPr marL="762000" lvl="1" indent="-304800">
              <a:lnSpc>
                <a:spcPct val="120000"/>
              </a:lnSpc>
            </a:pPr>
            <a:endParaRPr lang="en-US" sz="1600" dirty="0">
              <a:latin typeface="Plantagenet Cherokee" pitchFamily="18" charset="0"/>
            </a:endParaRPr>
          </a:p>
        </p:txBody>
      </p:sp>
      <p:sp>
        <p:nvSpPr>
          <p:cNvPr id="28674" name="Rectangle 2"/>
          <p:cNvSpPr>
            <a:spLocks noGrp="1" noChangeArrowheads="1"/>
          </p:cNvSpPr>
          <p:nvPr>
            <p:ph type="title"/>
          </p:nvPr>
        </p:nvSpPr>
        <p:spPr>
          <a:xfrm>
            <a:off x="457200" y="152400"/>
            <a:ext cx="8229600" cy="1143000"/>
          </a:xfrm>
        </p:spPr>
        <p:txBody>
          <a:bodyPr/>
          <a:lstStyle/>
          <a:p>
            <a:r>
              <a:rPr lang="en-US" dirty="0">
                <a:latin typeface="Plantagenet Cherokee" pitchFamily="18" charset="0"/>
              </a:rPr>
              <a:t>The Circulatory System (II)</a:t>
            </a:r>
          </a:p>
        </p:txBody>
      </p:sp>
      <p:sp>
        <p:nvSpPr>
          <p:cNvPr id="28678" name="Line 6"/>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Line 7"/>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Line 8"/>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Line 9"/>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99" name="Rectangle 127"/>
          <p:cNvSpPr>
            <a:spLocks noChangeArrowheads="1"/>
          </p:cNvSpPr>
          <p:nvPr/>
        </p:nvSpPr>
        <p:spPr bwMode="auto">
          <a:xfrm>
            <a:off x="6605588" y="6643688"/>
            <a:ext cx="25384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http://img.docstoccdn.com/thumb/orig/43321851.png</a:t>
            </a:r>
          </a:p>
        </p:txBody>
      </p:sp>
      <p:pic>
        <p:nvPicPr>
          <p:cNvPr id="28800" name="Picture 128" descr="43321851"/>
          <p:cNvPicPr>
            <a:picLocks noChangeAspect="1" noChangeArrowheads="1"/>
          </p:cNvPicPr>
          <p:nvPr/>
        </p:nvPicPr>
        <p:blipFill>
          <a:blip r:embed="rId3">
            <a:extLst>
              <a:ext uri="{28A0092B-C50C-407E-A947-70E740481C1C}">
                <a14:useLocalDpi xmlns:a14="http://schemas.microsoft.com/office/drawing/2010/main" val="0"/>
              </a:ext>
            </a:extLst>
          </a:blip>
          <a:srcRect l="11559" t="60477" r="6828" b="13954"/>
          <a:stretch>
            <a:fillRect/>
          </a:stretch>
        </p:blipFill>
        <p:spPr bwMode="auto">
          <a:xfrm>
            <a:off x="4084638" y="4708525"/>
            <a:ext cx="4910137" cy="1744663"/>
          </a:xfrm>
          <a:prstGeom prst="rect">
            <a:avLst/>
          </a:prstGeom>
          <a:noFill/>
          <a:extLst>
            <a:ext uri="{909E8E84-426E-40DD-AFC4-6F175D3DCCD1}">
              <a14:hiddenFill xmlns:a14="http://schemas.microsoft.com/office/drawing/2010/main">
                <a:solidFill>
                  <a:srgbClr val="FFFFFF"/>
                </a:solidFill>
              </a14:hiddenFill>
            </a:ext>
          </a:extLst>
        </p:spPr>
      </p:pic>
      <p:pic>
        <p:nvPicPr>
          <p:cNvPr id="28801" name="Picture 129" descr="43321851"/>
          <p:cNvPicPr>
            <a:picLocks noChangeAspect="1" noChangeArrowheads="1"/>
          </p:cNvPicPr>
          <p:nvPr/>
        </p:nvPicPr>
        <p:blipFill>
          <a:blip r:embed="rId3">
            <a:extLst>
              <a:ext uri="{28A0092B-C50C-407E-A947-70E740481C1C}">
                <a14:useLocalDpi xmlns:a14="http://schemas.microsoft.com/office/drawing/2010/main" val="0"/>
              </a:ext>
            </a:extLst>
          </a:blip>
          <a:srcRect l="11559" t="14876" r="6828" b="62184"/>
          <a:stretch>
            <a:fillRect/>
          </a:stretch>
        </p:blipFill>
        <p:spPr bwMode="auto">
          <a:xfrm>
            <a:off x="4084444" y="1609725"/>
            <a:ext cx="4910137" cy="1565275"/>
          </a:xfrm>
          <a:prstGeom prst="rect">
            <a:avLst/>
          </a:prstGeom>
          <a:noFill/>
          <a:extLst>
            <a:ext uri="{909E8E84-426E-40DD-AFC4-6F175D3DCCD1}">
              <a14:hiddenFill xmlns:a14="http://schemas.microsoft.com/office/drawing/2010/main">
                <a:solidFill>
                  <a:srgbClr val="FFFFFF"/>
                </a:solidFill>
              </a14:hiddenFill>
            </a:ext>
          </a:extLst>
        </p:spPr>
      </p:pic>
      <p:pic>
        <p:nvPicPr>
          <p:cNvPr id="28802" name="Picture 130" descr="43321851"/>
          <p:cNvPicPr>
            <a:picLocks noChangeAspect="1" noChangeArrowheads="1"/>
          </p:cNvPicPr>
          <p:nvPr/>
        </p:nvPicPr>
        <p:blipFill>
          <a:blip r:embed="rId3">
            <a:extLst>
              <a:ext uri="{28A0092B-C50C-407E-A947-70E740481C1C}">
                <a14:useLocalDpi xmlns:a14="http://schemas.microsoft.com/office/drawing/2010/main" val="0"/>
              </a:ext>
            </a:extLst>
          </a:blip>
          <a:srcRect l="11559" t="37677" r="6828" b="39383"/>
          <a:stretch>
            <a:fillRect/>
          </a:stretch>
        </p:blipFill>
        <p:spPr bwMode="auto">
          <a:xfrm>
            <a:off x="4083050" y="3162300"/>
            <a:ext cx="4910138" cy="156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8802"/>
                                        </p:tgtEl>
                                        <p:attrNameLst>
                                          <p:attrName>style.visibility</p:attrName>
                                        </p:attrNameLst>
                                      </p:cBhvr>
                                      <p:to>
                                        <p:strVal val="visible"/>
                                      </p:to>
                                    </p:set>
                                    <p:anim calcmode="lin" valueType="num">
                                      <p:cBhvr>
                                        <p:cTn id="7" dur="500" fill="hold"/>
                                        <p:tgtEl>
                                          <p:spTgt spid="28802"/>
                                        </p:tgtEl>
                                        <p:attrNameLst>
                                          <p:attrName>ppt_w</p:attrName>
                                        </p:attrNameLst>
                                      </p:cBhvr>
                                      <p:tavLst>
                                        <p:tav tm="0">
                                          <p:val>
                                            <p:fltVal val="0"/>
                                          </p:val>
                                        </p:tav>
                                        <p:tav tm="100000">
                                          <p:val>
                                            <p:strVal val="#ppt_w"/>
                                          </p:val>
                                        </p:tav>
                                      </p:tavLst>
                                    </p:anim>
                                    <p:anim calcmode="lin" valueType="num">
                                      <p:cBhvr>
                                        <p:cTn id="8" dur="500" fill="hold"/>
                                        <p:tgtEl>
                                          <p:spTgt spid="288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8801"/>
                                        </p:tgtEl>
                                        <p:attrNameLst>
                                          <p:attrName>style.visibility</p:attrName>
                                        </p:attrNameLst>
                                      </p:cBhvr>
                                      <p:to>
                                        <p:strVal val="visible"/>
                                      </p:to>
                                    </p:set>
                                    <p:animEffect transition="in" filter="wipe(down)">
                                      <p:cBhvr>
                                        <p:cTn id="13" dur="500"/>
                                        <p:tgtEl>
                                          <p:spTgt spid="288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28800"/>
                                        </p:tgtEl>
                                        <p:attrNameLst>
                                          <p:attrName>style.visibility</p:attrName>
                                        </p:attrNameLst>
                                      </p:cBhvr>
                                      <p:to>
                                        <p:strVal val="visible"/>
                                      </p:to>
                                    </p:set>
                                    <p:animEffect transition="in" filter="fade">
                                      <p:cBhvr>
                                        <p:cTn id="18" dur="1000"/>
                                        <p:tgtEl>
                                          <p:spTgt spid="28800"/>
                                        </p:tgtEl>
                                      </p:cBhvr>
                                    </p:animEffect>
                                    <p:anim calcmode="lin" valueType="num">
                                      <p:cBhvr>
                                        <p:cTn id="19" dur="1000" fill="hold"/>
                                        <p:tgtEl>
                                          <p:spTgt spid="28800"/>
                                        </p:tgtEl>
                                        <p:attrNameLst>
                                          <p:attrName>ppt_x</p:attrName>
                                        </p:attrNameLst>
                                      </p:cBhvr>
                                      <p:tavLst>
                                        <p:tav tm="0">
                                          <p:val>
                                            <p:strVal val="#ppt_x"/>
                                          </p:val>
                                        </p:tav>
                                        <p:tav tm="100000">
                                          <p:val>
                                            <p:strVal val="#ppt_x"/>
                                          </p:val>
                                        </p:tav>
                                      </p:tavLst>
                                    </p:anim>
                                    <p:anim calcmode="lin" valueType="num">
                                      <p:cBhvr>
                                        <p:cTn id="20" dur="1000" fill="hold"/>
                                        <p:tgtEl>
                                          <p:spTgt spid="288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quarter" idx="13"/>
          </p:nvPr>
        </p:nvSpPr>
        <p:spPr>
          <a:xfrm>
            <a:off x="419100" y="1752600"/>
            <a:ext cx="4116388" cy="4495800"/>
          </a:xfrm>
        </p:spPr>
        <p:txBody>
          <a:bodyPr>
            <a:normAutofit/>
          </a:bodyPr>
          <a:lstStyle/>
          <a:p>
            <a:r>
              <a:rPr lang="en-US" sz="2800" dirty="0">
                <a:latin typeface="Plantagenet Cherokee" pitchFamily="18" charset="0"/>
              </a:rPr>
              <a:t>The Heart has four chambers:</a:t>
            </a:r>
          </a:p>
          <a:p>
            <a:pPr lvl="1"/>
            <a:r>
              <a:rPr lang="en-US" sz="2400" dirty="0">
                <a:latin typeface="Plantagenet Cherokee" pitchFamily="18" charset="0"/>
              </a:rPr>
              <a:t>Two </a:t>
            </a:r>
            <a:r>
              <a:rPr lang="en-US" sz="2400" b="1" dirty="0">
                <a:latin typeface="Plantagenet Cherokee" pitchFamily="18" charset="0"/>
              </a:rPr>
              <a:t>atria</a:t>
            </a:r>
            <a:r>
              <a:rPr lang="en-US" sz="2400" dirty="0">
                <a:latin typeface="Plantagenet Cherokee" pitchFamily="18" charset="0"/>
              </a:rPr>
              <a:t>, and two </a:t>
            </a:r>
            <a:r>
              <a:rPr lang="en-US" sz="2400" b="1" dirty="0">
                <a:latin typeface="Plantagenet Cherokee" pitchFamily="18" charset="0"/>
              </a:rPr>
              <a:t>ventricles</a:t>
            </a:r>
          </a:p>
          <a:p>
            <a:r>
              <a:rPr lang="en-US" sz="2800" dirty="0">
                <a:latin typeface="Plantagenet Cherokee" pitchFamily="18" charset="0"/>
              </a:rPr>
              <a:t>The heart is separated into two sides, left and right, by the septum. </a:t>
            </a:r>
          </a:p>
          <a:p>
            <a:pPr lvl="1"/>
            <a:r>
              <a:rPr lang="en-US" sz="2400" dirty="0">
                <a:latin typeface="Plantagenet Cherokee" pitchFamily="18" charset="0"/>
              </a:rPr>
              <a:t>The </a:t>
            </a:r>
            <a:r>
              <a:rPr lang="en-US" sz="2400" b="1" dirty="0">
                <a:latin typeface="Plantagenet Cherokee" pitchFamily="18" charset="0"/>
              </a:rPr>
              <a:t>septum</a:t>
            </a:r>
            <a:r>
              <a:rPr lang="en-US" sz="2400" dirty="0">
                <a:latin typeface="Plantagenet Cherokee" pitchFamily="18" charset="0"/>
              </a:rPr>
              <a:t>: (</a:t>
            </a:r>
            <a:r>
              <a:rPr lang="en-US" sz="2400" dirty="0" err="1">
                <a:latin typeface="Plantagenet Cherokee" pitchFamily="18" charset="0"/>
              </a:rPr>
              <a:t>Interventricular</a:t>
            </a:r>
            <a:r>
              <a:rPr lang="en-US" sz="2400" dirty="0">
                <a:latin typeface="Plantagenet Cherokee" pitchFamily="18" charset="0"/>
              </a:rPr>
              <a:t> septum) is a muscular wall separating the lower ventricles.</a:t>
            </a:r>
          </a:p>
          <a:p>
            <a:endParaRPr lang="en-US" sz="2800" dirty="0">
              <a:latin typeface="Plantagenet Cherokee" pitchFamily="18" charset="0"/>
            </a:endParaRPr>
          </a:p>
          <a:p>
            <a:pPr lvl="1"/>
            <a:endParaRPr lang="en-US" sz="2400" dirty="0">
              <a:latin typeface="Plantagenet Cherokee" pitchFamily="18" charset="0"/>
            </a:endParaRPr>
          </a:p>
        </p:txBody>
      </p:sp>
      <p:sp>
        <p:nvSpPr>
          <p:cNvPr id="18434" name="Rectangle 2"/>
          <p:cNvSpPr>
            <a:spLocks noGrp="1" noChangeArrowheads="1"/>
          </p:cNvSpPr>
          <p:nvPr>
            <p:ph type="title"/>
          </p:nvPr>
        </p:nvSpPr>
        <p:spPr>
          <a:xfrm>
            <a:off x="438538" y="164835"/>
            <a:ext cx="8229600" cy="1143000"/>
          </a:xfrm>
        </p:spPr>
        <p:txBody>
          <a:bodyPr/>
          <a:lstStyle/>
          <a:p>
            <a:r>
              <a:rPr lang="en-US" dirty="0">
                <a:latin typeface="Plantagenet Cherokee" pitchFamily="18" charset="0"/>
              </a:rPr>
              <a:t>Anatomy of The Heart</a:t>
            </a:r>
          </a:p>
        </p:txBody>
      </p:sp>
      <p:sp>
        <p:nvSpPr>
          <p:cNvPr id="18440" name="Line 8"/>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9"/>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15" name="Picture 83" descr="heart_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88" y="1711325"/>
            <a:ext cx="3457575" cy="4467225"/>
          </a:xfrm>
          <a:prstGeom prst="rect">
            <a:avLst/>
          </a:prstGeom>
          <a:noFill/>
          <a:extLst>
            <a:ext uri="{909E8E84-426E-40DD-AFC4-6F175D3DCCD1}">
              <a14:hiddenFill xmlns:a14="http://schemas.microsoft.com/office/drawing/2010/main">
                <a:solidFill>
                  <a:srgbClr val="FFFFFF"/>
                </a:solidFill>
              </a14:hiddenFill>
            </a:ext>
          </a:extLst>
        </p:spPr>
      </p:pic>
      <p:sp>
        <p:nvSpPr>
          <p:cNvPr id="18516" name="Rectangle 84"/>
          <p:cNvSpPr>
            <a:spLocks noChangeArrowheads="1"/>
          </p:cNvSpPr>
          <p:nvPr/>
        </p:nvSpPr>
        <p:spPr bwMode="auto">
          <a:xfrm>
            <a:off x="4011613" y="6643688"/>
            <a:ext cx="51323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http://4.bp.blogspot.com/-V2vTl1xJ_Kc/Tn76DjIciqI/AAAAAAAAANg/oE27RRZ17WU/s1600/heart_anatomy.jpg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quarter" idx="13"/>
          </p:nvPr>
        </p:nvSpPr>
        <p:spPr>
          <a:xfrm>
            <a:off x="406400" y="1722439"/>
            <a:ext cx="8305800" cy="2336377"/>
          </a:xfrm>
        </p:spPr>
        <p:txBody>
          <a:bodyPr>
            <a:normAutofit fontScale="92500" lnSpcReduction="10000"/>
          </a:bodyPr>
          <a:lstStyle/>
          <a:p>
            <a:r>
              <a:rPr lang="en-US" sz="2000" dirty="0">
                <a:latin typeface="Plantagenet Cherokee" pitchFamily="18" charset="0"/>
              </a:rPr>
              <a:t>The heart wall is consisted of three layers plus the pericardium which is a double-walled sac that protects the heart. </a:t>
            </a:r>
          </a:p>
          <a:p>
            <a:pPr lvl="1"/>
            <a:r>
              <a:rPr lang="en-US" sz="1800" b="1" dirty="0">
                <a:latin typeface="Plantagenet Cherokee" pitchFamily="18" charset="0"/>
              </a:rPr>
              <a:t>Endocardium</a:t>
            </a:r>
            <a:r>
              <a:rPr lang="en-US" sz="1800" dirty="0">
                <a:latin typeface="Plantagenet Cherokee" pitchFamily="18" charset="0"/>
              </a:rPr>
              <a:t>: A thin layer of smooth muscles and the innermost layer. Consist of connective tissue.</a:t>
            </a:r>
          </a:p>
          <a:p>
            <a:pPr lvl="1"/>
            <a:r>
              <a:rPr lang="en-US" sz="1800" b="1" dirty="0" smtClean="0">
                <a:latin typeface="Plantagenet Cherokee" pitchFamily="18" charset="0"/>
              </a:rPr>
              <a:t>Myocardium</a:t>
            </a:r>
            <a:r>
              <a:rPr lang="en-US" sz="1800" dirty="0" smtClean="0">
                <a:latin typeface="Plantagenet Cherokee" pitchFamily="18" charset="0"/>
              </a:rPr>
              <a:t>: The thickest layer of the wall and is the middle layer of the heart wall. Consist of muscle fibers that allow heart to contract.</a:t>
            </a:r>
          </a:p>
          <a:p>
            <a:pPr lvl="1"/>
            <a:r>
              <a:rPr lang="en-US" sz="1800" b="1" dirty="0" err="1" smtClean="0">
                <a:latin typeface="Plantagenet Cherokee" pitchFamily="18" charset="0"/>
              </a:rPr>
              <a:t>Epicardium</a:t>
            </a:r>
            <a:r>
              <a:rPr lang="en-US" sz="1800" dirty="0">
                <a:latin typeface="Plantagenet Cherokee" pitchFamily="18" charset="0"/>
              </a:rPr>
              <a:t>: The outermost layer that helps protect the heart. It is covered by connective tissue.</a:t>
            </a:r>
          </a:p>
          <a:p>
            <a:pPr lvl="2"/>
            <a:endParaRPr lang="en-US" sz="1600" dirty="0">
              <a:latin typeface="Plantagenet Cherokee" pitchFamily="18" charset="0"/>
            </a:endParaRPr>
          </a:p>
          <a:p>
            <a:pPr lvl="2">
              <a:buFontTx/>
              <a:buNone/>
            </a:pPr>
            <a:endParaRPr lang="en-US" sz="1600" dirty="0">
              <a:latin typeface="Plantagenet Cherokee" pitchFamily="18" charset="0"/>
            </a:endParaRPr>
          </a:p>
          <a:p>
            <a:pPr lvl="2"/>
            <a:endParaRPr lang="en-US" sz="1600" dirty="0">
              <a:latin typeface="Plantagenet Cherokee" pitchFamily="18" charset="0"/>
            </a:endParaRPr>
          </a:p>
        </p:txBody>
      </p:sp>
      <p:sp>
        <p:nvSpPr>
          <p:cNvPr id="16386" name="Rectangle 2"/>
          <p:cNvSpPr>
            <a:spLocks noGrp="1" noChangeArrowheads="1"/>
          </p:cNvSpPr>
          <p:nvPr>
            <p:ph type="title"/>
          </p:nvPr>
        </p:nvSpPr>
        <p:spPr>
          <a:xfrm>
            <a:off x="457200" y="152400"/>
            <a:ext cx="8229600" cy="1143000"/>
          </a:xfrm>
        </p:spPr>
        <p:txBody>
          <a:bodyPr/>
          <a:lstStyle/>
          <a:p>
            <a:r>
              <a:rPr lang="en-US" dirty="0">
                <a:latin typeface="Plantagenet Cherokee" pitchFamily="18" charset="0"/>
              </a:rPr>
              <a:t>Ventricular Wall</a:t>
            </a:r>
          </a:p>
        </p:txBody>
      </p:sp>
      <p:sp>
        <p:nvSpPr>
          <p:cNvPr id="16388" name="Line 4"/>
          <p:cNvSpPr>
            <a:spLocks noChangeShapeType="1"/>
          </p:cNvSpPr>
          <p:nvPr/>
        </p:nvSpPr>
        <p:spPr bwMode="auto">
          <a:xfrm>
            <a:off x="1219200" y="14478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Line 5"/>
          <p:cNvSpPr>
            <a:spLocks noChangeShapeType="1"/>
          </p:cNvSpPr>
          <p:nvPr/>
        </p:nvSpPr>
        <p:spPr bwMode="auto">
          <a:xfrm>
            <a:off x="2667000" y="14478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6"/>
          <p:cNvSpPr>
            <a:spLocks noChangeShapeType="1"/>
          </p:cNvSpPr>
          <p:nvPr/>
        </p:nvSpPr>
        <p:spPr bwMode="auto">
          <a:xfrm>
            <a:off x="5334000" y="14478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7"/>
          <p:cNvSpPr>
            <a:spLocks noChangeShapeType="1"/>
          </p:cNvSpPr>
          <p:nvPr/>
        </p:nvSpPr>
        <p:spPr bwMode="auto">
          <a:xfrm>
            <a:off x="4343400" y="14478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404" name="Picture 20" descr="heart%20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2063" y="3821113"/>
            <a:ext cx="4081462" cy="29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6538304"/>
            <a:ext cx="2151063" cy="215444"/>
          </a:xfrm>
          <a:prstGeom prst="rect">
            <a:avLst/>
          </a:prstGeom>
        </p:spPr>
        <p:txBody>
          <a:bodyPr wrap="square">
            <a:spAutoFit/>
          </a:bodyPr>
          <a:lstStyle/>
          <a:p>
            <a:r>
              <a:rPr lang="en-US" sz="800" dirty="0" smtClean="0">
                <a:hlinkClick r:id="rId4"/>
              </a:rPr>
              <a:t>http://histologyolm.stevegallik.org/node/347</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quarter" idx="13"/>
          </p:nvPr>
        </p:nvSpPr>
        <p:spPr>
          <a:xfrm>
            <a:off x="457200" y="1600200"/>
            <a:ext cx="8229600" cy="2149475"/>
          </a:xfrm>
        </p:spPr>
        <p:txBody>
          <a:bodyPr>
            <a:normAutofit fontScale="85000" lnSpcReduction="10000"/>
          </a:bodyPr>
          <a:lstStyle/>
          <a:p>
            <a:pPr>
              <a:lnSpc>
                <a:spcPct val="110000"/>
              </a:lnSpc>
            </a:pPr>
            <a:r>
              <a:rPr lang="en-US" sz="2400" dirty="0">
                <a:latin typeface="Plantagenet Cherokee" pitchFamily="18" charset="0"/>
              </a:rPr>
              <a:t>One of the main functions of the valves is to ensure that the blood travel only in one direction</a:t>
            </a:r>
          </a:p>
          <a:p>
            <a:pPr>
              <a:lnSpc>
                <a:spcPct val="110000"/>
              </a:lnSpc>
            </a:pPr>
            <a:r>
              <a:rPr lang="en-US" sz="2400" dirty="0">
                <a:latin typeface="Plantagenet Cherokee" pitchFamily="18" charset="0"/>
              </a:rPr>
              <a:t>Each valve has leaflets to prevent backflow</a:t>
            </a:r>
          </a:p>
          <a:p>
            <a:pPr>
              <a:lnSpc>
                <a:spcPct val="110000"/>
              </a:lnSpc>
            </a:pPr>
            <a:r>
              <a:rPr lang="en-US" sz="2400" dirty="0">
                <a:latin typeface="Plantagenet Cherokee" pitchFamily="18" charset="0"/>
              </a:rPr>
              <a:t>Interestingly there are some people who are born with two leaflets per valve (bicuspid). However in the long term they are affected by this abnormality.</a:t>
            </a:r>
          </a:p>
          <a:p>
            <a:pPr>
              <a:lnSpc>
                <a:spcPct val="110000"/>
              </a:lnSpc>
            </a:pPr>
            <a:endParaRPr lang="en-US" sz="2400" dirty="0">
              <a:latin typeface="Plantagenet Cherokee" pitchFamily="18" charset="0"/>
            </a:endParaRPr>
          </a:p>
        </p:txBody>
      </p:sp>
      <p:sp>
        <p:nvSpPr>
          <p:cNvPr id="22530" name="Rectangle 2"/>
          <p:cNvSpPr>
            <a:spLocks noGrp="1" noChangeArrowheads="1"/>
          </p:cNvSpPr>
          <p:nvPr>
            <p:ph type="title"/>
          </p:nvPr>
        </p:nvSpPr>
        <p:spPr>
          <a:xfrm>
            <a:off x="457200" y="12435"/>
            <a:ext cx="8229600" cy="1143000"/>
          </a:xfrm>
        </p:spPr>
        <p:txBody>
          <a:bodyPr/>
          <a:lstStyle/>
          <a:p>
            <a:r>
              <a:rPr lang="en-US" dirty="0">
                <a:latin typeface="Plantagenet Cherokee" pitchFamily="18" charset="0"/>
              </a:rPr>
              <a:t>Heart Valves</a:t>
            </a:r>
          </a:p>
        </p:txBody>
      </p:sp>
      <p:sp>
        <p:nvSpPr>
          <p:cNvPr id="22532" name="Line 4"/>
          <p:cNvSpPr>
            <a:spLocks noChangeShapeType="1"/>
          </p:cNvSpPr>
          <p:nvPr/>
        </p:nvSpPr>
        <p:spPr bwMode="auto">
          <a:xfrm>
            <a:off x="1219200" y="12954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5"/>
          <p:cNvSpPr>
            <a:spLocks noChangeShapeType="1"/>
          </p:cNvSpPr>
          <p:nvPr/>
        </p:nvSpPr>
        <p:spPr bwMode="auto">
          <a:xfrm>
            <a:off x="2667000" y="12954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Line 6"/>
          <p:cNvSpPr>
            <a:spLocks noChangeShapeType="1"/>
          </p:cNvSpPr>
          <p:nvPr/>
        </p:nvSpPr>
        <p:spPr bwMode="auto">
          <a:xfrm>
            <a:off x="5334000" y="12954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a:off x="4343400" y="12954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3" name="Picture 15" descr="congestive heart failure e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3679825"/>
            <a:ext cx="2968625" cy="2889250"/>
          </a:xfrm>
          <a:prstGeom prst="rect">
            <a:avLst/>
          </a:prstGeom>
          <a:noFill/>
          <a:extLst>
            <a:ext uri="{909E8E84-426E-40DD-AFC4-6F175D3DCCD1}">
              <a14:hiddenFill xmlns:a14="http://schemas.microsoft.com/office/drawing/2010/main">
                <a:solidFill>
                  <a:srgbClr val="FFFFFF"/>
                </a:solidFill>
              </a14:hiddenFill>
            </a:ext>
          </a:extLst>
        </p:spPr>
      </p:pic>
      <p:sp>
        <p:nvSpPr>
          <p:cNvPr id="22544" name="Rectangle 16"/>
          <p:cNvSpPr>
            <a:spLocks noChangeArrowheads="1"/>
          </p:cNvSpPr>
          <p:nvPr/>
        </p:nvSpPr>
        <p:spPr bwMode="auto">
          <a:xfrm>
            <a:off x="-50800" y="6546850"/>
            <a:ext cx="3316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a:t>http://www.bing.com/images/search?q=Congestive+Heart+Failure&amp;view=detail&amp;id=C36A37BF2368BF496B6F0F917506A0A9C17864F7</a:t>
            </a:r>
          </a:p>
        </p:txBody>
      </p:sp>
      <p:pic>
        <p:nvPicPr>
          <p:cNvPr id="22547" name="Picture 19" descr="Valves of the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725" y="3649663"/>
            <a:ext cx="4840288" cy="2962275"/>
          </a:xfrm>
          <a:prstGeom prst="rect">
            <a:avLst/>
          </a:prstGeom>
          <a:noFill/>
          <a:extLst>
            <a:ext uri="{909E8E84-426E-40DD-AFC4-6F175D3DCCD1}">
              <a14:hiddenFill xmlns:a14="http://schemas.microsoft.com/office/drawing/2010/main">
                <a:solidFill>
                  <a:srgbClr val="FFFFFF"/>
                </a:solidFill>
              </a14:hiddenFill>
            </a:ext>
          </a:extLst>
        </p:spPr>
      </p:pic>
      <p:sp>
        <p:nvSpPr>
          <p:cNvPr id="22549" name="Line 21"/>
          <p:cNvSpPr>
            <a:spLocks noChangeShapeType="1"/>
          </p:cNvSpPr>
          <p:nvPr/>
        </p:nvSpPr>
        <p:spPr bwMode="auto">
          <a:xfrm>
            <a:off x="3706813" y="3641725"/>
            <a:ext cx="0" cy="2925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sz="quarter" idx="13"/>
          </p:nvPr>
        </p:nvSpPr>
        <p:spPr>
          <a:xfrm>
            <a:off x="266700" y="1630363"/>
            <a:ext cx="2309813" cy="4945062"/>
          </a:xfrm>
        </p:spPr>
        <p:txBody>
          <a:bodyPr>
            <a:normAutofit/>
          </a:bodyPr>
          <a:lstStyle/>
          <a:p>
            <a:r>
              <a:rPr lang="en-US" sz="2400" dirty="0">
                <a:latin typeface="Plantagenet Cherokee" pitchFamily="18" charset="0"/>
              </a:rPr>
              <a:t>The cardiac cycle refers to any events related to the blood flow or blood pressure.</a:t>
            </a:r>
          </a:p>
          <a:p>
            <a:r>
              <a:rPr lang="en-US" sz="2400" dirty="0">
                <a:latin typeface="Plantagenet Cherokee" pitchFamily="18" charset="0"/>
              </a:rPr>
              <a:t>Explaining cycle:</a:t>
            </a:r>
          </a:p>
          <a:p>
            <a:pPr lvl="1"/>
            <a:r>
              <a:rPr lang="en-US" sz="2000" dirty="0">
                <a:latin typeface="Plantagenet Cherokee" pitchFamily="18" charset="0"/>
              </a:rPr>
              <a:t>The process is divided into systole and diastole. </a:t>
            </a:r>
          </a:p>
        </p:txBody>
      </p:sp>
      <p:sp>
        <p:nvSpPr>
          <p:cNvPr id="31746" name="Rectangle 2"/>
          <p:cNvSpPr>
            <a:spLocks noGrp="1" noChangeArrowheads="1"/>
          </p:cNvSpPr>
          <p:nvPr>
            <p:ph type="title"/>
          </p:nvPr>
        </p:nvSpPr>
        <p:spPr>
          <a:xfrm>
            <a:off x="457200" y="77752"/>
            <a:ext cx="8229600" cy="1143000"/>
          </a:xfrm>
        </p:spPr>
        <p:txBody>
          <a:bodyPr/>
          <a:lstStyle/>
          <a:p>
            <a:r>
              <a:rPr lang="en-US" dirty="0">
                <a:latin typeface="Plantagenet Cherokee" pitchFamily="18" charset="0"/>
              </a:rPr>
              <a:t>Cardiac Cycle</a:t>
            </a:r>
          </a:p>
        </p:txBody>
      </p:sp>
      <p:sp>
        <p:nvSpPr>
          <p:cNvPr id="31748" name="Line 4"/>
          <p:cNvSpPr>
            <a:spLocks noChangeShapeType="1"/>
          </p:cNvSpPr>
          <p:nvPr/>
        </p:nvSpPr>
        <p:spPr bwMode="auto">
          <a:xfrm>
            <a:off x="1219200" y="13716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5"/>
          <p:cNvSpPr>
            <a:spLocks noChangeShapeType="1"/>
          </p:cNvSpPr>
          <p:nvPr/>
        </p:nvSpPr>
        <p:spPr bwMode="auto">
          <a:xfrm>
            <a:off x="2667000" y="13716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6"/>
          <p:cNvSpPr>
            <a:spLocks noChangeShapeType="1"/>
          </p:cNvSpPr>
          <p:nvPr/>
        </p:nvSpPr>
        <p:spPr bwMode="auto">
          <a:xfrm>
            <a:off x="5334000" y="13716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7"/>
          <p:cNvSpPr>
            <a:spLocks noChangeShapeType="1"/>
          </p:cNvSpPr>
          <p:nvPr/>
        </p:nvSpPr>
        <p:spPr bwMode="auto">
          <a:xfrm>
            <a:off x="4343400" y="13716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Rectangle 18"/>
          <p:cNvSpPr>
            <a:spLocks noChangeArrowheads="1"/>
          </p:cNvSpPr>
          <p:nvPr/>
        </p:nvSpPr>
        <p:spPr bwMode="auto">
          <a:xfrm>
            <a:off x="6567488" y="1389063"/>
            <a:ext cx="25765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http://en.wikipedia.org/wiki/File:Wiggers_Diagram.svg</a:t>
            </a:r>
          </a:p>
        </p:txBody>
      </p:sp>
      <p:pic>
        <p:nvPicPr>
          <p:cNvPr id="31765" name="Picture 21" descr="1003px-Wigger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603375"/>
            <a:ext cx="6266413" cy="4796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3"/>
          </p:nvPr>
        </p:nvSpPr>
        <p:spPr>
          <a:xfrm>
            <a:off x="457200" y="1600200"/>
            <a:ext cx="8455025" cy="5053013"/>
          </a:xfrm>
        </p:spPr>
        <p:txBody>
          <a:bodyPr>
            <a:normAutofit fontScale="92500" lnSpcReduction="10000"/>
          </a:bodyPr>
          <a:lstStyle/>
          <a:p>
            <a:r>
              <a:rPr lang="en-US" sz="2800" dirty="0">
                <a:latin typeface="Plantagenet Cherokee" pitchFamily="18" charset="0"/>
              </a:rPr>
              <a:t>“Heart failure is a condition in which the heart can't pump enough blood to meet the body's needs. In some cases, the heart can't fill with enough blood. In other cases, the heart can't pump blood to the rest of the body with enough force. Some people have both problems.”</a:t>
            </a:r>
          </a:p>
          <a:p>
            <a:endParaRPr lang="en-US" sz="2800" dirty="0" smtClean="0">
              <a:latin typeface="Plantagenet Cherokee" pitchFamily="18" charset="0"/>
            </a:endParaRPr>
          </a:p>
          <a:p>
            <a:r>
              <a:rPr lang="en-US" sz="2800" dirty="0" smtClean="0">
                <a:latin typeface="Plantagenet Cherokee" pitchFamily="18" charset="0"/>
              </a:rPr>
              <a:t>“</a:t>
            </a:r>
            <a:r>
              <a:rPr lang="en-US" sz="2800" dirty="0">
                <a:latin typeface="Plantagenet Cherokee" pitchFamily="18" charset="0"/>
              </a:rPr>
              <a:t>The term ‘heart failure’ doesn't mean that your heart has stopped or is about to stop working. However, heart failure is a serious condition that requires medical care</a:t>
            </a:r>
            <a:r>
              <a:rPr lang="en-US" sz="2800" dirty="0" smtClean="0">
                <a:latin typeface="Plantagenet Cherokee" pitchFamily="18" charset="0"/>
              </a:rPr>
              <a:t>.”</a:t>
            </a:r>
          </a:p>
          <a:p>
            <a:endParaRPr lang="en-US" sz="2800" dirty="0">
              <a:latin typeface="Plantagenet Cherokee" pitchFamily="18" charset="0"/>
            </a:endParaRPr>
          </a:p>
          <a:p>
            <a:r>
              <a:rPr lang="en-US" sz="2800" dirty="0" smtClean="0">
                <a:latin typeface="Plantagenet Cherokee" pitchFamily="18" charset="0"/>
              </a:rPr>
              <a:t>Also known as Congestive Heart Failure (CHF)</a:t>
            </a:r>
            <a:endParaRPr lang="en-US" sz="2800" dirty="0">
              <a:latin typeface="Plantagenet Cherokee" pitchFamily="18" charset="0"/>
            </a:endParaRPr>
          </a:p>
        </p:txBody>
      </p:sp>
      <p:sp>
        <p:nvSpPr>
          <p:cNvPr id="21506" name="Rectangle 2"/>
          <p:cNvSpPr>
            <a:spLocks noGrp="1" noChangeArrowheads="1"/>
          </p:cNvSpPr>
          <p:nvPr>
            <p:ph type="title"/>
          </p:nvPr>
        </p:nvSpPr>
        <p:spPr>
          <a:xfrm>
            <a:off x="457200" y="143069"/>
            <a:ext cx="8229600" cy="1143000"/>
          </a:xfrm>
        </p:spPr>
        <p:txBody>
          <a:bodyPr>
            <a:normAutofit fontScale="90000"/>
          </a:bodyPr>
          <a:lstStyle/>
          <a:p>
            <a:r>
              <a:rPr lang="en-US" sz="4000" dirty="0">
                <a:latin typeface="Plantagenet Cherokee" pitchFamily="18" charset="0"/>
              </a:rPr>
              <a:t>Definition of Heart Failure According to NHLBI</a:t>
            </a:r>
          </a:p>
        </p:txBody>
      </p:sp>
      <p:sp>
        <p:nvSpPr>
          <p:cNvPr id="21508" name="Line 4"/>
          <p:cNvSpPr>
            <a:spLocks noChangeShapeType="1"/>
          </p:cNvSpPr>
          <p:nvPr/>
        </p:nvSpPr>
        <p:spPr bwMode="auto">
          <a:xfrm>
            <a:off x="1219200" y="1371600"/>
            <a:ext cx="266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5"/>
          <p:cNvSpPr>
            <a:spLocks noChangeShapeType="1"/>
          </p:cNvSpPr>
          <p:nvPr/>
        </p:nvSpPr>
        <p:spPr bwMode="auto">
          <a:xfrm>
            <a:off x="2667000" y="13716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6"/>
          <p:cNvSpPr>
            <a:spLocks noChangeShapeType="1"/>
          </p:cNvSpPr>
          <p:nvPr/>
        </p:nvSpPr>
        <p:spPr bwMode="auto">
          <a:xfrm>
            <a:off x="5334000" y="1371600"/>
            <a:ext cx="28194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7"/>
          <p:cNvSpPr>
            <a:spLocks noChangeShapeType="1"/>
          </p:cNvSpPr>
          <p:nvPr/>
        </p:nvSpPr>
        <p:spPr bwMode="auto">
          <a:xfrm>
            <a:off x="4343400" y="1371600"/>
            <a:ext cx="22098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5748</TotalTime>
  <Words>1289</Words>
  <Application>Microsoft Office PowerPoint</Application>
  <PresentationFormat>On-screen Show (4:3)</PresentationFormat>
  <Paragraphs>152</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Mylar</vt:lpstr>
      <vt:lpstr>Advanced Heart Failure</vt:lpstr>
      <vt:lpstr>Epidemiology of Heart Disease</vt:lpstr>
      <vt:lpstr>The Circulatory System</vt:lpstr>
      <vt:lpstr>The Circulatory System (II)</vt:lpstr>
      <vt:lpstr>Anatomy of The Heart</vt:lpstr>
      <vt:lpstr>Ventricular Wall</vt:lpstr>
      <vt:lpstr>Heart Valves</vt:lpstr>
      <vt:lpstr>Cardiac Cycle</vt:lpstr>
      <vt:lpstr>Definition of Heart Failure According to NHLBI</vt:lpstr>
      <vt:lpstr>Four Stages of Heart Failure</vt:lpstr>
      <vt:lpstr>Etiology of Heart Failure</vt:lpstr>
      <vt:lpstr>Neurohormonal System Response</vt:lpstr>
      <vt:lpstr>Left Ventricular Remodeling </vt:lpstr>
      <vt:lpstr>Mitochondria in Heart Failure</vt:lpstr>
      <vt:lpstr>Mitochondria in Heart Failure</vt:lpstr>
      <vt:lpstr>Current research on Mitochondrial Biology in Heart Failure</vt:lpstr>
      <vt:lpstr>Acknowledgements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Jung Sin</dc:creator>
  <cp:lastModifiedBy>PINGLAB</cp:lastModifiedBy>
  <cp:revision>138</cp:revision>
  <cp:lastPrinted>1601-01-01T00:00:00Z</cp:lastPrinted>
  <dcterms:created xsi:type="dcterms:W3CDTF">2012-07-31T19:29:49Z</dcterms:created>
  <dcterms:modified xsi:type="dcterms:W3CDTF">2012-08-24T18:49:28Z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