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09" r:id="rId2"/>
    <p:sldMasterId id="2147483774" r:id="rId3"/>
    <p:sldMasterId id="2147483786" r:id="rId4"/>
  </p:sldMasterIdLst>
  <p:notesMasterIdLst>
    <p:notesMasterId r:id="rId23"/>
  </p:notesMasterIdLst>
  <p:sldIdLst>
    <p:sldId id="256" r:id="rId5"/>
    <p:sldId id="268" r:id="rId6"/>
    <p:sldId id="257" r:id="rId7"/>
    <p:sldId id="263" r:id="rId8"/>
    <p:sldId id="265" r:id="rId9"/>
    <p:sldId id="258" r:id="rId10"/>
    <p:sldId id="277" r:id="rId11"/>
    <p:sldId id="266" r:id="rId12"/>
    <p:sldId id="260" r:id="rId13"/>
    <p:sldId id="276" r:id="rId14"/>
    <p:sldId id="269" r:id="rId15"/>
    <p:sldId id="270" r:id="rId16"/>
    <p:sldId id="262" r:id="rId17"/>
    <p:sldId id="272" r:id="rId18"/>
    <p:sldId id="279" r:id="rId19"/>
    <p:sldId id="28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EAFF"/>
    <a:srgbClr val="3EFF24"/>
    <a:srgbClr val="436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0" autoAdjust="0"/>
    <p:restoredTop sz="99829" autoAdjust="0"/>
  </p:normalViewPr>
  <p:slideViewPr>
    <p:cSldViewPr snapToGrid="0" snapToObjects="1">
      <p:cViewPr>
        <p:scale>
          <a:sx n="90" d="100"/>
          <a:sy n="90" d="100"/>
        </p:scale>
        <p:origin x="-164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6A572-46CB-524E-8019-3448D4705FFF}" type="datetimeFigureOut">
              <a:rPr lang="en-US" smtClean="0"/>
              <a:t>8/23/12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00574-D768-BC40-BCAC-A199BF40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292934"/>
                </a:solidFill>
                <a:latin typeface="Arial" charset="0"/>
              </a:rPr>
              <a:t>Biochemical compounds consisting of one or more polypeptides typically folded into a globular or fibrous form, facilitiating a biological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00574-D768-BC40-BCAC-A199BF407A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Amino group =</a:t>
            </a:r>
            <a:r>
              <a:rPr lang="en-US" baseline="0" dirty="0" smtClean="0"/>
              <a:t> +</a:t>
            </a:r>
          </a:p>
          <a:p>
            <a:r>
              <a:rPr lang="en-US" baseline="0" dirty="0" smtClean="0"/>
              <a:t>Carboxyl =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00574-D768-BC40-BCAC-A199BF407A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0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00574-D768-BC40-BCAC-A199BF407A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5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00574-D768-BC40-BCAC-A199BF407A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1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00574-D768-BC40-BCAC-A199BF407A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8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happens when your mitochondria are not working as they should?</a:t>
            </a: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Fatigue and weakness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Difficulty thinking, remembering, reasoning, etc.</a:t>
            </a:r>
          </a:p>
          <a:p>
            <a:r>
              <a:rPr lang="nl-NL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</a:t>
            </a:r>
            <a:r>
              <a:rPr lang="nl-NL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eyesight</a:t>
            </a:r>
            <a:r>
              <a:rPr lang="nl-NL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nl-NL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digestion</a:t>
            </a: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wound healing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sv-SE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</a:t>
            </a:r>
            <a:r>
              <a:rPr lang="sv-SE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illnesses</a:t>
            </a:r>
            <a:endParaRPr lang="sv-SE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pl-PL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pl-PL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stamina</a:t>
            </a: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Allergies and asthma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 and obesity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disease and certain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00574-D768-BC40-BCAC-A199BF407A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2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7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7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4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0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563A-C655-6448-84B9-455E4DE1B41D}" type="datetimeFigureOut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9350-D5B8-284F-910B-3CEBC9C7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gi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wmf"/><Relationship Id="rId5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22" y="3984977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"/>
                <a:cs typeface="Times"/>
              </a:rPr>
              <a:t>Ravina Verma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"/>
                <a:cs typeface="Times"/>
              </a:rPr>
              <a:t>Summer Intern 2012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"/>
                <a:cs typeface="Times"/>
              </a:rPr>
              <a:t>Ping Lab</a:t>
            </a:r>
            <a:endParaRPr lang="en-US" sz="2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8" y="183444"/>
            <a:ext cx="1315995" cy="1302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391" y="162529"/>
            <a:ext cx="1337120" cy="132374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598" y="1905000"/>
            <a:ext cx="6313832" cy="142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Times"/>
                <a:cs typeface="Times"/>
              </a:rPr>
              <a:t>The Role of Proteins in Mitochondrial Study</a:t>
            </a:r>
            <a:endParaRPr lang="en-US" sz="3600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59933" y="3683000"/>
            <a:ext cx="6782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92708"/>
            <a:ext cx="2892778" cy="282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863" y="335845"/>
            <a:ext cx="2866183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LC-MS/MS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435" y="1326445"/>
            <a:ext cx="6316133" cy="48768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  <a:latin typeface="Times"/>
                <a:cs typeface="Times"/>
              </a:rPr>
              <a:t>Mass spectrometry (MS) </a:t>
            </a:r>
            <a:r>
              <a:rPr lang="en-US" sz="1600" dirty="0" smtClean="0">
                <a:latin typeface="Times"/>
                <a:cs typeface="Times"/>
              </a:rPr>
              <a:t>is an analytical </a:t>
            </a:r>
            <a:r>
              <a:rPr lang="en-US" sz="1600" dirty="0">
                <a:latin typeface="Times"/>
                <a:cs typeface="Times"/>
              </a:rPr>
              <a:t>technique that measures </a:t>
            </a:r>
            <a:r>
              <a:rPr lang="en-US" sz="1600" dirty="0" smtClean="0">
                <a:latin typeface="Times"/>
                <a:cs typeface="Times"/>
              </a:rPr>
              <a:t>the mass to charge ratio of charged particles. It is used to determine masses of particles, determine the elemental composition of a sample, and to elucidate molecular structure.</a:t>
            </a:r>
          </a:p>
          <a:p>
            <a:pPr marL="0" indent="0">
              <a:buNone/>
            </a:pP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Protein </a:t>
            </a:r>
            <a:r>
              <a:rPr lang="en-US" sz="1600" dirty="0">
                <a:latin typeface="Times"/>
                <a:cs typeface="Times"/>
              </a:rPr>
              <a:t>is digested by </a:t>
            </a:r>
            <a:r>
              <a:rPr lang="en-US" sz="1600" dirty="0" smtClean="0">
                <a:latin typeface="Times"/>
                <a:cs typeface="Times"/>
              </a:rPr>
              <a:t>proteolytic enzymes </a:t>
            </a:r>
            <a:r>
              <a:rPr lang="en-US" sz="1600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sz="1600" dirty="0" smtClean="0">
                <a:latin typeface="Times"/>
                <a:cs typeface="Times"/>
              </a:rPr>
              <a:t>smaller </a:t>
            </a:r>
            <a:r>
              <a:rPr lang="en-US" sz="1600" dirty="0">
                <a:latin typeface="Times"/>
                <a:cs typeface="Times"/>
              </a:rPr>
              <a:t>peptides and their precise molecular weights are measured using </a:t>
            </a:r>
            <a:r>
              <a:rPr lang="en-US" sz="1600" dirty="0" smtClean="0">
                <a:latin typeface="Times"/>
                <a:cs typeface="Times"/>
              </a:rPr>
              <a:t>MS. The </a:t>
            </a:r>
            <a:r>
              <a:rPr lang="en-US" sz="1600" dirty="0">
                <a:latin typeface="Times"/>
                <a:cs typeface="Times"/>
              </a:rPr>
              <a:t>spectrum of those molecular weights is then compared with theoretical </a:t>
            </a:r>
            <a:r>
              <a:rPr lang="en-US" sz="1600" dirty="0" smtClean="0">
                <a:latin typeface="Times"/>
                <a:cs typeface="Times"/>
              </a:rPr>
              <a:t>spectra from database.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92239"/>
            <a:ext cx="4627601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Times"/>
                <a:cs typeface="Times"/>
              </a:rPr>
              <a:t>Chooses the peptide which is then fragmented by the collision with inert gas. </a:t>
            </a:r>
          </a:p>
          <a:p>
            <a:pPr lvl="1"/>
            <a:r>
              <a:rPr lang="en-US" sz="1600" dirty="0">
                <a:latin typeface="Times"/>
                <a:cs typeface="Times"/>
              </a:rPr>
              <a:t>The fragmentation pattern gives either full of partial information about protein sequence that is subjected to the search in databases.</a:t>
            </a:r>
          </a:p>
          <a:p>
            <a:endParaRPr lang="en-US" sz="1600" dirty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Times"/>
                <a:cs typeface="Times"/>
              </a:rPr>
              <a:t>Allows for protein </a:t>
            </a:r>
            <a:r>
              <a:rPr lang="en-US" sz="1600" b="1" dirty="0">
                <a:latin typeface="Times"/>
                <a:cs typeface="Times"/>
              </a:rPr>
              <a:t>posttranslational modification analysis: </a:t>
            </a:r>
          </a:p>
          <a:p>
            <a:pPr lvl="1"/>
            <a:r>
              <a:rPr lang="en-US" sz="1600" dirty="0">
                <a:latin typeface="Times"/>
                <a:cs typeface="Times"/>
              </a:rPr>
              <a:t>Localizes given modifications within the protein and also helps to find out the nature of such modification</a:t>
            </a:r>
            <a:r>
              <a:rPr lang="en-US" sz="1600" dirty="0" smtClean="0">
                <a:latin typeface="Times"/>
                <a:cs typeface="Times"/>
              </a:rPr>
              <a:t>.</a:t>
            </a:r>
            <a:endParaRPr lang="en-US" sz="1600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46" y="3569868"/>
            <a:ext cx="4215790" cy="31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High-throughput Measurement of Mitochondrial Protein Turnover by Heavy Water (</a:t>
            </a:r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O) Labeling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59933" y="3683000"/>
            <a:ext cx="6782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44733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3" y="493959"/>
            <a:ext cx="3505199" cy="754648"/>
          </a:xfrm>
        </p:spPr>
        <p:txBody>
          <a:bodyPr/>
          <a:lstStyle/>
          <a:p>
            <a:pPr algn="ctr"/>
            <a:r>
              <a:rPr lang="en-US" b="1" dirty="0" smtClean="0"/>
              <a:t>Mitochondria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222" y="1202859"/>
            <a:ext cx="5940778" cy="221665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Mitochondria </a:t>
            </a:r>
            <a:r>
              <a:rPr lang="en-US" sz="1800" dirty="0"/>
              <a:t>play central roles in maintaining homeostasis in cells and their dysfunction is associated with a variety of diseases.</a:t>
            </a:r>
          </a:p>
          <a:p>
            <a:endParaRPr lang="en-US" sz="1800" dirty="0"/>
          </a:p>
          <a:p>
            <a:r>
              <a:rPr lang="en-US" sz="1800" dirty="0"/>
              <a:t>The integrity of mitochondrial functions necessitates delicate control of protein synthesis and degradation, or turnover. 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" y="2050768"/>
            <a:ext cx="2918214" cy="30759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445" y="5700889"/>
            <a:ext cx="8771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understand mitochondrial protein dynamics </a:t>
            </a:r>
            <a:r>
              <a:rPr lang="en-US" dirty="0" smtClean="0"/>
              <a:t>this experiment uses a </a:t>
            </a:r>
            <a:r>
              <a:rPr lang="en-US" dirty="0"/>
              <a:t>metabolic heavy water (2H2O) labeling strategy customized to examine individual protein turnover in the mitochondria in a systematic fashion.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112" y="3325995"/>
            <a:ext cx="5300134" cy="21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422" y="544689"/>
            <a:ext cx="3635024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Times New Roman"/>
              </a:rPr>
              <a:t>Experimental </a:t>
            </a:r>
            <a:endParaRPr lang="en-US" b="1" dirty="0"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310" y="1225757"/>
            <a:ext cx="828710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  <a:cs typeface="Times"/>
              </a:rPr>
              <a:t>Stable isotope labeling coupled with mass spectrometry has been widely exploited in studying dynamics of metabolites and protein.</a:t>
            </a:r>
          </a:p>
          <a:p>
            <a:endParaRPr lang="en-US" sz="1600" dirty="0" smtClean="0">
              <a:latin typeface="+mj-lt"/>
              <a:cs typeface="Times"/>
            </a:endParaRPr>
          </a:p>
          <a:p>
            <a:r>
              <a:rPr lang="en-US" sz="1600" dirty="0">
                <a:latin typeface="+mj-lt"/>
              </a:rPr>
              <a:t>Mice were fed with 2H</a:t>
            </a:r>
            <a:r>
              <a:rPr lang="en-US" sz="1600" baseline="-25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O at a minimal level (&lt;5% body water) without physiological impacts.</a:t>
            </a:r>
          </a:p>
          <a:p>
            <a:endParaRPr lang="en-US" sz="2000" dirty="0" smtClean="0">
              <a:latin typeface="Times"/>
              <a:cs typeface="Times"/>
            </a:endParaRPr>
          </a:p>
          <a:p>
            <a:endParaRPr lang="en-US" sz="2000" dirty="0" smtClean="0">
              <a:latin typeface="Times"/>
              <a:cs typeface="Times"/>
            </a:endParaRP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7" name="Picture 6" descr="IMG_19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2" y="5124004"/>
            <a:ext cx="5207000" cy="1522329"/>
          </a:xfrm>
          <a:prstGeom prst="rect">
            <a:avLst/>
          </a:prstGeom>
        </p:spPr>
      </p:pic>
      <p:pic>
        <p:nvPicPr>
          <p:cNvPr id="8" name="Picture 7" descr="IMG_19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43" y="3132936"/>
            <a:ext cx="5150556" cy="1575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6446" y="3323781"/>
            <a:ext cx="3838221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Mitochondrial proteins were analyzed from 9 mice at each of the 13 time points between 0 and 90 days (d) of labeling.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 A  multi-parameter fitting approach computationally determines the normalized intensities of peptide mass </a:t>
            </a:r>
            <a:r>
              <a:rPr lang="en-US" sz="1600" dirty="0" err="1"/>
              <a:t>isotopomers</a:t>
            </a:r>
            <a:r>
              <a:rPr lang="en-US" sz="1600" dirty="0"/>
              <a:t> at initial and steady-state time points, and permits protein half-life to be determined.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9443" y="2855937"/>
            <a:ext cx="5150556" cy="276999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Incorporation of 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H Into Protein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5332" y="4847275"/>
            <a:ext cx="5207000" cy="276999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Calculation of Protein Turnover Rate</a:t>
            </a:r>
          </a:p>
        </p:txBody>
      </p:sp>
    </p:spTree>
    <p:extLst>
      <p:ext uri="{BB962C8B-B14F-4D97-AF65-F5344CB8AC3E}">
        <p14:creationId xmlns:p14="http://schemas.microsoft.com/office/powerpoint/2010/main" val="16944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Distributions of Protein Turnover 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4" y="1758244"/>
            <a:ext cx="3654778" cy="2895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300" b="1" dirty="0"/>
          </a:p>
          <a:p>
            <a:r>
              <a:rPr lang="en-US" sz="2300" b="1" dirty="0" smtClean="0"/>
              <a:t>The median turnover rates from heart and liver proteins are 0.033 d</a:t>
            </a:r>
            <a:r>
              <a:rPr lang="en-US" sz="2300" b="1" baseline="30000" dirty="0"/>
              <a:t>-1</a:t>
            </a:r>
            <a:r>
              <a:rPr lang="en-US" sz="2300" b="1" dirty="0" smtClean="0"/>
              <a:t>and 0.16 d</a:t>
            </a:r>
            <a:r>
              <a:rPr lang="en-US" sz="2300" b="1" baseline="30000" dirty="0" smtClean="0"/>
              <a:t>-1</a:t>
            </a:r>
            <a:r>
              <a:rPr lang="en-US" sz="2300" b="1" dirty="0" smtClean="0"/>
              <a:t>, respectively. </a:t>
            </a:r>
          </a:p>
          <a:p>
            <a:endParaRPr lang="en-US" sz="2300" b="1" dirty="0"/>
          </a:p>
          <a:p>
            <a:pPr marL="182880" lvl="1"/>
            <a:r>
              <a:rPr lang="en-US" sz="2300" b="1" dirty="0"/>
              <a:t>This experiment characterizes the turnover rates of 458 proteins in mouse cardiac and hepatic mitochondria, with median turnover rates of 0.0402 d-1 and 0.163 d-1, respectively, corresponding to median half-lives of 17.2 d and 4.26 d</a:t>
            </a:r>
            <a:r>
              <a:rPr lang="en-US" sz="2300" dirty="0"/>
              <a:t>.</a:t>
            </a:r>
          </a:p>
          <a:p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6334" y="5023556"/>
            <a:ext cx="8198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Distributions of murine mitochondrial protein turnover rates from (A) heart and (B) liver clearly show that the proteins in the heart have slower turnover rates than those in the liver.</a:t>
            </a:r>
          </a:p>
          <a:p>
            <a:endParaRPr lang="en-US" dirty="0"/>
          </a:p>
        </p:txBody>
      </p:sp>
      <p:pic>
        <p:nvPicPr>
          <p:cNvPr id="8" name="Picture 7" descr="IMG_19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2" y="1645706"/>
            <a:ext cx="4276538" cy="2883960"/>
          </a:xfrm>
          <a:prstGeom prst="rect">
            <a:avLst/>
          </a:prstGeom>
          <a:ln w="317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0193331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8-23 at 11.20.30 AM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121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Half Lives of Mitochondrial Proteins from Murine Liver and Heart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111" y="1746955"/>
            <a:ext cx="4642556" cy="4876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Half-lives of murine mitochondrial proteins observed in liver and heart show that proteins in heart turn over more slowly than in the liver. </a:t>
            </a:r>
          </a:p>
          <a:p>
            <a:endParaRPr lang="en-US" sz="1600" dirty="0" smtClean="0"/>
          </a:p>
          <a:p>
            <a:r>
              <a:rPr lang="en-US" sz="1600" dirty="0" smtClean="0"/>
              <a:t>Mitochondria </a:t>
            </a:r>
            <a:r>
              <a:rPr lang="en-US" sz="1600" dirty="0"/>
              <a:t>in the heart and those in the liver exhibited distinct turnover kinetics, with limited synchronization within functional </a:t>
            </a:r>
            <a:r>
              <a:rPr lang="en-US" sz="1600" dirty="0" smtClean="0"/>
              <a:t>clusters</a:t>
            </a:r>
          </a:p>
          <a:p>
            <a:endParaRPr lang="en-US" sz="1600" dirty="0" smtClean="0"/>
          </a:p>
          <a:p>
            <a:r>
              <a:rPr lang="en-US" sz="1600" dirty="0"/>
              <a:t>O</a:t>
            </a:r>
            <a:r>
              <a:rPr lang="en-US" sz="1600" dirty="0" smtClean="0"/>
              <a:t>bserved </a:t>
            </a:r>
            <a:r>
              <a:rPr lang="en-US" sz="1600" dirty="0"/>
              <a:t>considerable inter-protein differences in turnover rates in both organs, with half-lives spanning from hours to </a:t>
            </a:r>
            <a:r>
              <a:rPr lang="en-US" sz="1600" dirty="0" smtClean="0"/>
              <a:t>months</a:t>
            </a:r>
          </a:p>
          <a:p>
            <a:endParaRPr lang="en-US" sz="1600" dirty="0"/>
          </a:p>
          <a:p>
            <a:r>
              <a:rPr lang="en-US" sz="1600" dirty="0"/>
              <a:t>Our proteomics platform demonstrates the first large-scale analysis of mitochondrial protein turnover rates </a:t>
            </a:r>
            <a:r>
              <a:rPr lang="en-US" sz="1600" i="1" dirty="0"/>
              <a:t>in vivo</a:t>
            </a:r>
            <a:r>
              <a:rPr lang="en-US" sz="1600" dirty="0"/>
              <a:t>, with potential applications in translational research.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111" y="3866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55000" y="664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8-23 at 1.18.45 PM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1" y="829027"/>
            <a:ext cx="8043336" cy="57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23 at 11.20.30 AM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121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922" y="533400"/>
            <a:ext cx="3437467" cy="990600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889" y="1600200"/>
            <a:ext cx="4820357" cy="48768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1800" dirty="0" smtClean="0"/>
              <a:t>First </a:t>
            </a:r>
            <a:r>
              <a:rPr lang="en-US" sz="1800" dirty="0"/>
              <a:t>mitochondrial proteome-wide study of </a:t>
            </a:r>
            <a:r>
              <a:rPr lang="en-US" sz="1800" i="1" dirty="0"/>
              <a:t>in vivo </a:t>
            </a:r>
            <a:r>
              <a:rPr lang="en-US" sz="1800" dirty="0"/>
              <a:t>protein dynamics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K</a:t>
            </a:r>
            <a:r>
              <a:rPr lang="en-US" sz="1800" dirty="0" smtClean="0"/>
              <a:t>inetic </a:t>
            </a:r>
            <a:r>
              <a:rPr lang="en-US" sz="1800" dirty="0"/>
              <a:t>data will help elucidate the mechanisms of mitochondrial homeostasis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/>
              <a:t>A</a:t>
            </a:r>
            <a:r>
              <a:rPr lang="en-US" sz="1800" dirty="0" smtClean="0"/>
              <a:t>pplications </a:t>
            </a:r>
            <a:r>
              <a:rPr lang="en-US" sz="1800" dirty="0"/>
              <a:t>in the characterization of protein kinetics and temporal proteome changes in mammalian systems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/>
              <a:t>H</a:t>
            </a:r>
            <a:r>
              <a:rPr lang="en-US" sz="1800" dirty="0" smtClean="0"/>
              <a:t>uman </a:t>
            </a:r>
            <a:r>
              <a:rPr lang="en-US" sz="1800" dirty="0"/>
              <a:t>protein dynamics in clinical studies.</a:t>
            </a:r>
          </a:p>
        </p:txBody>
      </p:sp>
    </p:spTree>
    <p:extLst>
      <p:ext uri="{BB962C8B-B14F-4D97-AF65-F5344CB8AC3E}">
        <p14:creationId xmlns:p14="http://schemas.microsoft.com/office/powerpoint/2010/main" val="27244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Acknowledgements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183467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Dr. </a:t>
            </a:r>
            <a:r>
              <a:rPr lang="en-US" sz="2400" dirty="0" err="1" smtClean="0"/>
              <a:t>Peipei</a:t>
            </a:r>
            <a:r>
              <a:rPr lang="en-US" sz="2400" dirty="0" smtClean="0"/>
              <a:t> Ping</a:t>
            </a:r>
          </a:p>
          <a:p>
            <a:r>
              <a:rPr lang="en-US" sz="2400" dirty="0" smtClean="0"/>
              <a:t>Jun Zhang</a:t>
            </a:r>
          </a:p>
          <a:p>
            <a:r>
              <a:rPr lang="en-US" sz="2400" dirty="0" smtClean="0"/>
              <a:t>Allen Kim</a:t>
            </a:r>
          </a:p>
          <a:p>
            <a:r>
              <a:rPr lang="en-US" sz="2400" dirty="0" smtClean="0"/>
              <a:t>Ding </a:t>
            </a:r>
            <a:r>
              <a:rPr lang="en-US" sz="2400" dirty="0" smtClean="0"/>
              <a:t>Wang</a:t>
            </a:r>
            <a:endParaRPr lang="en-US" sz="2400" dirty="0" smtClean="0"/>
          </a:p>
          <a:p>
            <a:r>
              <a:rPr lang="en-US" sz="2400" dirty="0" err="1" smtClean="0"/>
              <a:t>X’avia</a:t>
            </a:r>
            <a:r>
              <a:rPr lang="en-US" sz="2400" dirty="0" smtClean="0"/>
              <a:t> Chan</a:t>
            </a:r>
          </a:p>
          <a:p>
            <a:r>
              <a:rPr lang="en-US" sz="2400" dirty="0" smtClean="0"/>
              <a:t>NHLBI Lab Members</a:t>
            </a:r>
          </a:p>
          <a:p>
            <a:r>
              <a:rPr lang="en-US" sz="2400" dirty="0" smtClean="0"/>
              <a:t>Fellow Interns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Protein:  The Machinery of Life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276600"/>
            <a:ext cx="73914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Life is the mode of existence of proteins, and this mode of existence essentially consists in the constant self-renewal of the chemical constituents of these substances.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	</a:t>
            </a:r>
            <a:r>
              <a:rPr lang="en-US" sz="2400" b="1" i="1" dirty="0">
                <a:latin typeface="Times New Roman"/>
                <a:cs typeface="Times New Roman"/>
              </a:rPr>
              <a:t>Friedrich </a:t>
            </a:r>
            <a:r>
              <a:rPr lang="en-US" sz="2400" b="1" i="1" dirty="0" err="1">
                <a:latin typeface="Times New Roman"/>
                <a:cs typeface="Times New Roman"/>
              </a:rPr>
              <a:t>Engles</a:t>
            </a:r>
            <a:r>
              <a:rPr lang="en-US" sz="2400" b="1" i="1" dirty="0">
                <a:latin typeface="Times New Roman"/>
                <a:cs typeface="Times New Roman"/>
              </a:rPr>
              <a:t>, 1878</a:t>
            </a:r>
          </a:p>
        </p:txBody>
      </p:sp>
      <p:pic>
        <p:nvPicPr>
          <p:cNvPr id="120836" name="Picture 4" descr="C:\cse598\amino acid ball-and-sti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2954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286000" y="1905000"/>
            <a:ext cx="2800350" cy="94297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NH</a:t>
            </a:r>
            <a:r>
              <a:rPr lang="en-US" sz="1400" baseline="-25000"/>
              <a:t>2</a:t>
            </a:r>
            <a:r>
              <a:rPr lang="en-US" sz="1400"/>
              <a:t>-Val-His-Leu-Thr-Pro-Glu-Glu-</a:t>
            </a:r>
          </a:p>
          <a:p>
            <a:r>
              <a:rPr lang="en-US" sz="1400"/>
              <a:t>Lys-Ser-Ala-Val-Thr-Ala-Leu-Trp-</a:t>
            </a:r>
          </a:p>
          <a:p>
            <a:r>
              <a:rPr lang="en-US" sz="1400"/>
              <a:t>Gly-Lys-Val-Asn-Val-Asp-Glu-Val-</a:t>
            </a:r>
          </a:p>
          <a:p>
            <a:r>
              <a:rPr lang="en-US" sz="1400"/>
              <a:t>Gly-Gly-Glu-…..</a:t>
            </a:r>
          </a:p>
        </p:txBody>
      </p:sp>
      <p:pic>
        <p:nvPicPr>
          <p:cNvPr id="120838" name="Picture 6" descr="C:\cse598\alpha helix 3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5667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9" name="Picture 7" descr="C:\cse598\hemoglobin - beta subun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768475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Picture 8" descr="C:\cse598\hemoglobin - quaternar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371600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1" name="Picture 9" descr="C:\cse598\red blood ce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86042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2" name="Picture 10" descr="C:\cse598\blood vessel - sickle cell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10200"/>
            <a:ext cx="1143000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18288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51816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64770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8458200" y="3048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H="1">
            <a:off x="67818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H="1">
            <a:off x="51054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 flipH="1">
            <a:off x="28956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 flipH="1">
            <a:off x="12954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 flipV="1">
            <a:off x="533400" y="3276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61" name="Group 29"/>
          <p:cNvGrpSpPr>
            <a:grpSpLocks/>
          </p:cNvGrpSpPr>
          <p:nvPr/>
        </p:nvGrpSpPr>
        <p:grpSpPr bwMode="auto">
          <a:xfrm>
            <a:off x="457200" y="5562600"/>
            <a:ext cx="533400" cy="914400"/>
            <a:chOff x="384" y="3504"/>
            <a:chExt cx="336" cy="576"/>
          </a:xfrm>
        </p:grpSpPr>
        <p:sp>
          <p:nvSpPr>
            <p:cNvPr id="120854" name="Oval 22"/>
            <p:cNvSpPr>
              <a:spLocks noChangeArrowheads="1"/>
            </p:cNvSpPr>
            <p:nvPr/>
          </p:nvSpPr>
          <p:spPr bwMode="auto">
            <a:xfrm>
              <a:off x="432" y="3504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Line 23"/>
            <p:cNvSpPr>
              <a:spLocks noChangeShapeType="1"/>
            </p:cNvSpPr>
            <p:nvPr/>
          </p:nvSpPr>
          <p:spPr bwMode="auto">
            <a:xfrm>
              <a:off x="528" y="36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24"/>
            <p:cNvSpPr>
              <a:spLocks noChangeShapeType="1"/>
            </p:cNvSpPr>
            <p:nvPr/>
          </p:nvSpPr>
          <p:spPr bwMode="auto">
            <a:xfrm flipH="1">
              <a:off x="384" y="393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Line 25"/>
            <p:cNvSpPr>
              <a:spLocks noChangeShapeType="1"/>
            </p:cNvSpPr>
            <p:nvPr/>
          </p:nvSpPr>
          <p:spPr bwMode="auto">
            <a:xfrm>
              <a:off x="528" y="393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0" name="Line 28"/>
            <p:cNvSpPr>
              <a:spLocks noChangeShapeType="1"/>
            </p:cNvSpPr>
            <p:nvPr/>
          </p:nvSpPr>
          <p:spPr bwMode="auto">
            <a:xfrm>
              <a:off x="432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862" name="Picture 30" descr="C:\cse598\Heart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847725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9" b="4041"/>
          <a:stretch>
            <a:fillRect/>
          </a:stretch>
        </p:blipFill>
        <p:spPr bwMode="auto">
          <a:xfrm>
            <a:off x="7648922" y="362206"/>
            <a:ext cx="1333736" cy="133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648" y="2170250"/>
            <a:ext cx="3987624" cy="3218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322" y="402097"/>
            <a:ext cx="5173132" cy="82556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Times"/>
                <a:cs typeface="Times"/>
              </a:rPr>
              <a:t>What are proteins?</a:t>
            </a:r>
            <a:endParaRPr lang="en-US" sz="4400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33769" y="2311360"/>
            <a:ext cx="4930897" cy="313426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smtClean="0">
                <a:solidFill>
                  <a:srgbClr val="0000FF"/>
                </a:solidFill>
                <a:latin typeface="Times"/>
                <a:cs typeface="Times"/>
              </a:rPr>
              <a:t>Basic functions of a protein </a:t>
            </a:r>
          </a:p>
          <a:p>
            <a:pPr marL="741363" lvl="1" indent="-2841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>
                <a:latin typeface="Times"/>
                <a:cs typeface="Times"/>
              </a:rPr>
              <a:t>involved in almost everything </a:t>
            </a: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latin typeface="Times"/>
                <a:cs typeface="Times"/>
              </a:rPr>
              <a:t>E</a:t>
            </a:r>
            <a:r>
              <a:rPr lang="en-GB" sz="1800" dirty="0" smtClean="0">
                <a:latin typeface="Times"/>
                <a:cs typeface="Times"/>
              </a:rPr>
              <a:t>nzymes (lactase and pepsin)</a:t>
            </a: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latin typeface="Times"/>
                <a:cs typeface="Times"/>
              </a:rPr>
              <a:t>S</a:t>
            </a:r>
            <a:r>
              <a:rPr lang="en-GB" sz="1800" dirty="0" smtClean="0">
                <a:latin typeface="Times"/>
                <a:cs typeface="Times"/>
              </a:rPr>
              <a:t>tructure (keratin, collagen)</a:t>
            </a: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latin typeface="Times"/>
                <a:cs typeface="Times"/>
              </a:rPr>
              <a:t>A</a:t>
            </a:r>
            <a:r>
              <a:rPr lang="en-GB" sz="1800" dirty="0" err="1" smtClean="0">
                <a:latin typeface="Times"/>
                <a:cs typeface="Times"/>
              </a:rPr>
              <a:t>ntibodies</a:t>
            </a:r>
            <a:endParaRPr lang="en-GB" sz="1800" dirty="0" smtClean="0">
              <a:latin typeface="Times"/>
              <a:cs typeface="Times"/>
            </a:endParaRP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latin typeface="Times"/>
                <a:cs typeface="Times"/>
              </a:rPr>
              <a:t>C</a:t>
            </a:r>
            <a:r>
              <a:rPr lang="en-GB" sz="1800" dirty="0" smtClean="0">
                <a:latin typeface="Times"/>
                <a:cs typeface="Times"/>
              </a:rPr>
              <a:t>ontraction (actin &amp; myosin)</a:t>
            </a: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>
                <a:latin typeface="Times"/>
                <a:cs typeface="Times"/>
              </a:rPr>
              <a:t>Hormone (insulin &amp; oxytocin) </a:t>
            </a: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latin typeface="Times"/>
                <a:cs typeface="Times"/>
              </a:rPr>
              <a:t>S</a:t>
            </a:r>
            <a:r>
              <a:rPr lang="en-GB" sz="1800" dirty="0" smtClean="0">
                <a:latin typeface="Times"/>
                <a:cs typeface="Times"/>
              </a:rPr>
              <a:t>torage (bean seed proteins)</a:t>
            </a: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latin typeface="Times"/>
                <a:cs typeface="Times"/>
              </a:rPr>
              <a:t>Carriers &amp; transport (</a:t>
            </a:r>
            <a:r>
              <a:rPr lang="en-GB" sz="1800" dirty="0" err="1">
                <a:latin typeface="Times"/>
                <a:cs typeface="Times"/>
              </a:rPr>
              <a:t>hemoglobin</a:t>
            </a:r>
            <a:r>
              <a:rPr lang="en-GB" sz="1800" dirty="0">
                <a:latin typeface="Times"/>
                <a:cs typeface="Times"/>
              </a:rPr>
              <a:t> </a:t>
            </a:r>
            <a:br>
              <a:rPr lang="en-GB" sz="1800" dirty="0">
                <a:latin typeface="Times"/>
                <a:cs typeface="Times"/>
              </a:rPr>
            </a:br>
            <a:r>
              <a:rPr lang="en-GB" sz="1800" dirty="0">
                <a:latin typeface="Times"/>
                <a:cs typeface="Times"/>
              </a:rPr>
              <a:t>and </a:t>
            </a:r>
            <a:r>
              <a:rPr lang="en-GB" sz="1800" dirty="0" smtClean="0">
                <a:latin typeface="Times"/>
                <a:cs typeface="Times"/>
              </a:rPr>
              <a:t>cytochromes).</a:t>
            </a:r>
            <a:endParaRPr lang="en-GB" sz="1800" dirty="0">
              <a:latin typeface="Times"/>
              <a:cs typeface="Time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59" y="2311360"/>
            <a:ext cx="4634564" cy="304960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"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769" y="1325392"/>
            <a:ext cx="8486898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292934"/>
                </a:solidFill>
                <a:latin typeface="Times"/>
                <a:cs typeface="Times"/>
              </a:rPr>
              <a:t>Biochemical compounds consisting of one or more polypeptides and facilitate a particular biological </a:t>
            </a:r>
            <a:r>
              <a:rPr lang="en-GB" dirty="0" smtClean="0">
                <a:solidFill>
                  <a:srgbClr val="292934"/>
                </a:solidFill>
                <a:latin typeface="Times"/>
                <a:cs typeface="Times"/>
              </a:rPr>
              <a:t>function---- Folded into </a:t>
            </a:r>
            <a:r>
              <a:rPr lang="en-GB" dirty="0">
                <a:solidFill>
                  <a:srgbClr val="292934"/>
                </a:solidFill>
                <a:latin typeface="Times"/>
                <a:cs typeface="Times"/>
              </a:rPr>
              <a:t>a fibrous or globular form.</a:t>
            </a:r>
            <a:endParaRPr lang="en-GB" dirty="0">
              <a:solidFill>
                <a:srgbClr val="660066"/>
              </a:solidFill>
              <a:latin typeface="Times"/>
              <a:cs typeface="Times"/>
            </a:endParaRPr>
          </a:p>
          <a:p>
            <a:pPr marL="341313" indent="-341313">
              <a:lnSpc>
                <a:spcPct val="90000"/>
              </a:lnSpc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292934"/>
                </a:solidFill>
                <a:latin typeface="Times"/>
                <a:cs typeface="Times"/>
              </a:rPr>
              <a:t>Most </a:t>
            </a:r>
            <a:r>
              <a:rPr lang="en-GB" dirty="0">
                <a:latin typeface="Times"/>
                <a:cs typeface="Times"/>
              </a:rPr>
              <a:t>structurally &amp; functionally diverse group of </a:t>
            </a:r>
            <a:r>
              <a:rPr lang="en-GB" dirty="0" smtClean="0">
                <a:latin typeface="Times"/>
                <a:cs typeface="Times"/>
              </a:rPr>
              <a:t>biomolecules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latin typeface="Times"/>
              <a:cs typeface="Times"/>
            </a:endParaRP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latin typeface="Times"/>
              <a:cs typeface="Times"/>
            </a:endParaRPr>
          </a:p>
        </p:txBody>
      </p:sp>
      <p:pic>
        <p:nvPicPr>
          <p:cNvPr id="9" name="Picture 4" descr="FG24_20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38020" r="8018" b="40987"/>
          <a:stretch>
            <a:fillRect/>
          </a:stretch>
        </p:blipFill>
        <p:spPr bwMode="auto">
          <a:xfrm>
            <a:off x="897467" y="5503332"/>
            <a:ext cx="7789333" cy="12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5436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90" y="924954"/>
            <a:ext cx="3922888" cy="583363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02876" y="498300"/>
            <a:ext cx="3363679" cy="763588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Times"/>
                <a:cs typeface="Times"/>
              </a:rPr>
              <a:t>Amino acids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101" y="1298571"/>
            <a:ext cx="5270885" cy="243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0F116A"/>
              </a:buClr>
              <a:buSzPct val="120000"/>
              <a:buFont typeface="Wingdings" charset="0"/>
              <a:buChar char=""/>
            </a:pPr>
            <a:r>
              <a:rPr lang="en-GB" sz="2000" b="1" dirty="0">
                <a:latin typeface="Times"/>
                <a:cs typeface="Times"/>
              </a:rPr>
              <a:t> </a:t>
            </a:r>
            <a:r>
              <a:rPr lang="en-GB" b="1" dirty="0" smtClean="0">
                <a:latin typeface="Times"/>
                <a:cs typeface="Times"/>
              </a:rPr>
              <a:t>Amino acids play central roles as both building blocks of proteins and as intermediates of metabolism. </a:t>
            </a:r>
            <a:endParaRPr lang="en-GB" b="1" dirty="0">
              <a:latin typeface="Times"/>
              <a:cs typeface="Times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0F116A"/>
              </a:buClr>
              <a:buSzPct val="120000"/>
              <a:buFont typeface="Wingdings" charset="0"/>
              <a:buChar char=""/>
            </a:pPr>
            <a:r>
              <a:rPr lang="en-GB" b="1" dirty="0" smtClean="0">
                <a:latin typeface="Times"/>
                <a:cs typeface="Times"/>
              </a:rPr>
              <a:t> 20 </a:t>
            </a:r>
            <a:r>
              <a:rPr lang="en-GB" b="1" dirty="0">
                <a:latin typeface="Times"/>
                <a:cs typeface="Times"/>
              </a:rPr>
              <a:t>Amino acids are encoded by </a:t>
            </a:r>
            <a:r>
              <a:rPr lang="en-GB" b="1" dirty="0" smtClean="0">
                <a:latin typeface="Times"/>
                <a:cs typeface="Times"/>
              </a:rPr>
              <a:t>the universal </a:t>
            </a:r>
            <a:r>
              <a:rPr lang="en-GB" b="1" dirty="0">
                <a:latin typeface="Times"/>
                <a:cs typeface="Times"/>
              </a:rPr>
              <a:t>genetic </a:t>
            </a:r>
            <a:r>
              <a:rPr lang="en-GB" b="1" dirty="0" smtClean="0">
                <a:latin typeface="Times"/>
                <a:cs typeface="Times"/>
              </a:rPr>
              <a:t>codes --- 9 </a:t>
            </a:r>
            <a:r>
              <a:rPr lang="en-GB" b="1" dirty="0">
                <a:latin typeface="Times"/>
                <a:cs typeface="Times"/>
              </a:rPr>
              <a:t>essential amino </a:t>
            </a:r>
            <a:r>
              <a:rPr lang="en-GB" b="1" dirty="0" smtClean="0">
                <a:latin typeface="Times"/>
                <a:cs typeface="Times"/>
              </a:rPr>
              <a:t>acids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0F116A"/>
              </a:buClr>
              <a:buSzPct val="120000"/>
              <a:buFont typeface="Wingdings" charset="0"/>
              <a:buChar char=""/>
            </a:pPr>
            <a:r>
              <a:rPr lang="en-GB" b="1" dirty="0" smtClean="0">
                <a:latin typeface="Times"/>
                <a:cs typeface="Times"/>
              </a:rPr>
              <a:t>Distinguished by shape and general properties of their side chains. </a:t>
            </a:r>
          </a:p>
          <a:p>
            <a:pPr lvl="1">
              <a:lnSpc>
                <a:spcPct val="90000"/>
              </a:lnSpc>
              <a:spcBef>
                <a:spcPts val="750"/>
              </a:spcBef>
              <a:buClr>
                <a:srgbClr val="0F116A"/>
              </a:buClr>
              <a:buSzPct val="120000"/>
              <a:buFont typeface="Wingdings" charset="0"/>
              <a:buChar char=""/>
            </a:pPr>
            <a:endParaRPr lang="en-GB" sz="2000" b="1" dirty="0" smtClean="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439" y="5886486"/>
            <a:ext cx="128190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General Formula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09224" y="3222367"/>
            <a:ext cx="3873885" cy="30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426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750"/>
              </a:spcBef>
              <a:buClr>
                <a:srgbClr val="0F116A"/>
              </a:buClr>
              <a:buSzPct val="120000"/>
              <a:buFont typeface="Wingdings" charset="0"/>
              <a:buChar char=""/>
            </a:pPr>
            <a:r>
              <a:rPr lang="en-GB" sz="1800" b="1" baseline="0" dirty="0" smtClean="0">
                <a:solidFill>
                  <a:srgbClr val="0F116A"/>
                </a:solidFill>
                <a:latin typeface="Times"/>
                <a:cs typeface="Times"/>
              </a:rPr>
              <a:t>Structure:</a:t>
            </a:r>
          </a:p>
          <a:p>
            <a:pPr lvl="1" algn="l" eaLnBrk="1" hangingPunct="1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60000"/>
              <a:buFont typeface="Wingdings" charset="0"/>
              <a:buChar char=""/>
            </a:pPr>
            <a:r>
              <a:rPr lang="en-GB" sz="1800" b="1" baseline="0" dirty="0" smtClean="0">
                <a:solidFill>
                  <a:srgbClr val="000000"/>
                </a:solidFill>
                <a:latin typeface="Times"/>
                <a:cs typeface="Times"/>
              </a:rPr>
              <a:t>central carbon</a:t>
            </a:r>
            <a:r>
              <a:rPr lang="en-GB" sz="1800" b="1" baseline="0" dirty="0" smtClean="0">
                <a:solidFill>
                  <a:srgbClr val="40458C"/>
                </a:solidFill>
                <a:latin typeface="Times"/>
                <a:cs typeface="Times"/>
              </a:rPr>
              <a:t> </a:t>
            </a:r>
          </a:p>
          <a:p>
            <a:pPr lvl="1" algn="l" eaLnBrk="1" hangingPunct="1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60000"/>
              <a:buFont typeface="Wingdings" charset="0"/>
              <a:buChar char=""/>
            </a:pPr>
            <a:r>
              <a:rPr lang="en-GB" sz="1800" b="1" baseline="0" dirty="0" smtClean="0">
                <a:solidFill>
                  <a:srgbClr val="1822CD"/>
                </a:solidFill>
                <a:latin typeface="Times"/>
                <a:cs typeface="Times"/>
              </a:rPr>
              <a:t>amine group (base)</a:t>
            </a:r>
          </a:p>
          <a:p>
            <a:pPr lvl="1" algn="l" eaLnBrk="1" hangingPunct="1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60000"/>
              <a:buFont typeface="Wingdings" charset="0"/>
              <a:buChar char=""/>
            </a:pPr>
            <a:r>
              <a:rPr lang="en-GB" sz="1800" b="1" baseline="0" dirty="0" smtClean="0">
                <a:solidFill>
                  <a:srgbClr val="2F8B20"/>
                </a:solidFill>
                <a:latin typeface="Times"/>
                <a:cs typeface="Times"/>
              </a:rPr>
              <a:t>carboxylic group (acid)</a:t>
            </a:r>
          </a:p>
          <a:p>
            <a:pPr lvl="1" algn="l" eaLnBrk="1" hangingPunct="1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60000"/>
              <a:buFont typeface="Wingdings" charset="0"/>
              <a:buChar char=""/>
            </a:pPr>
            <a:r>
              <a:rPr lang="en-GB" sz="1800" b="1" baseline="0" dirty="0" smtClean="0">
                <a:solidFill>
                  <a:srgbClr val="CC0000"/>
                </a:solidFill>
                <a:latin typeface="Times"/>
                <a:cs typeface="Times"/>
              </a:rPr>
              <a:t>R group (side chain)</a:t>
            </a:r>
          </a:p>
          <a:p>
            <a:pPr lvl="2" algn="l" eaLnBrk="1" hangingPunct="1"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95000"/>
              <a:buFont typeface="Wingdings" charset="0"/>
              <a:buChar char=""/>
            </a:pPr>
            <a:r>
              <a:rPr lang="en-GB" sz="1800" b="1" baseline="0" dirty="0" smtClean="0">
                <a:solidFill>
                  <a:srgbClr val="0F116A"/>
                </a:solidFill>
                <a:latin typeface="Times"/>
                <a:cs typeface="Times"/>
              </a:rPr>
              <a:t>variable group</a:t>
            </a:r>
          </a:p>
          <a:p>
            <a:pPr lvl="2" algn="l" eaLnBrk="1" hangingPunct="1"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95000"/>
              <a:buFont typeface="Wingdings" charset="0"/>
              <a:buChar char=""/>
            </a:pPr>
            <a:r>
              <a:rPr lang="en-GB" sz="1800" b="1" baseline="0" dirty="0" smtClean="0">
                <a:solidFill>
                  <a:srgbClr val="0F116A"/>
                </a:solidFill>
                <a:latin typeface="Times"/>
                <a:cs typeface="Times"/>
              </a:rPr>
              <a:t>confers unique chemical </a:t>
            </a:r>
          </a:p>
          <a:p>
            <a:pPr marL="855663" lvl="2" indent="0" algn="l" eaLnBrk="1" hangingPunct="1"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95000"/>
            </a:pPr>
            <a:r>
              <a:rPr lang="en-GB" sz="1800" b="1" baseline="0" dirty="0">
                <a:solidFill>
                  <a:srgbClr val="0F116A"/>
                </a:solidFill>
                <a:latin typeface="Times"/>
                <a:cs typeface="Times"/>
              </a:rPr>
              <a:t> </a:t>
            </a:r>
            <a:r>
              <a:rPr lang="en-GB" sz="1800" b="1" baseline="0" dirty="0" smtClean="0">
                <a:solidFill>
                  <a:srgbClr val="0F116A"/>
                </a:solidFill>
                <a:latin typeface="Times"/>
                <a:cs typeface="Times"/>
              </a:rPr>
              <a:t>    properties of the amino    </a:t>
            </a:r>
          </a:p>
          <a:p>
            <a:pPr marL="855663" lvl="2" indent="0" algn="l" eaLnBrk="1" hangingPunct="1"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95000"/>
            </a:pPr>
            <a:r>
              <a:rPr lang="en-GB" sz="1800" b="1" baseline="0" dirty="0">
                <a:solidFill>
                  <a:srgbClr val="0F116A"/>
                </a:solidFill>
                <a:latin typeface="Times"/>
                <a:cs typeface="Times"/>
              </a:rPr>
              <a:t> </a:t>
            </a:r>
            <a:r>
              <a:rPr lang="en-GB" sz="1800" b="1" baseline="0" dirty="0" smtClean="0">
                <a:solidFill>
                  <a:srgbClr val="0F116A"/>
                </a:solidFill>
                <a:latin typeface="Times"/>
                <a:cs typeface="Times"/>
              </a:rPr>
              <a:t>    acid</a:t>
            </a:r>
            <a:endParaRPr lang="en-GB" sz="1800" b="1" baseline="0" dirty="0">
              <a:solidFill>
                <a:srgbClr val="0F116A"/>
              </a:solidFill>
              <a:latin typeface="Times"/>
              <a:cs typeface="Time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81" y="3559035"/>
            <a:ext cx="2768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1030107"/>
            <a:ext cx="3937000" cy="3031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401"/>
            <a:ext cx="8229600" cy="990600"/>
          </a:xfrm>
        </p:spPr>
        <p:txBody>
          <a:bodyPr/>
          <a:lstStyle/>
          <a:p>
            <a:r>
              <a:rPr lang="en-US" b="1" dirty="0" smtClean="0">
                <a:latin typeface="Times"/>
                <a:cs typeface="Times"/>
              </a:rPr>
              <a:t>Peptides 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8" y="1354663"/>
            <a:ext cx="5325035" cy="487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Short polymers of amino acid monomers (&lt;50 monomer units)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Dipeptides: 2 amino acids</a:t>
            </a:r>
          </a:p>
          <a:p>
            <a:pPr lvl="1"/>
            <a:endParaRPr lang="en-US" dirty="0" smtClean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Peptide Sequence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Times"/>
                <a:cs typeface="Times"/>
              </a:rPr>
              <a:t>Composition</a:t>
            </a:r>
            <a:r>
              <a:rPr lang="en-US" dirty="0">
                <a:latin typeface="Times"/>
                <a:cs typeface="Times"/>
              </a:rPr>
              <a:t> – how many amino acids and their identity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latin typeface="Times"/>
                <a:cs typeface="Times"/>
              </a:rPr>
              <a:t>N terminal </a:t>
            </a:r>
            <a:r>
              <a:rPr lang="en-US" dirty="0">
                <a:latin typeface="Times"/>
                <a:cs typeface="Times"/>
              </a:rPr>
              <a:t>(First amino acid sequence)</a:t>
            </a:r>
          </a:p>
          <a:p>
            <a:pPr lvl="1"/>
            <a:r>
              <a:rPr lang="en-US" b="1" dirty="0">
                <a:solidFill>
                  <a:srgbClr val="008000"/>
                </a:solidFill>
                <a:latin typeface="Times"/>
                <a:cs typeface="Times"/>
              </a:rPr>
              <a:t>C terminal </a:t>
            </a:r>
            <a:r>
              <a:rPr lang="en-US" dirty="0">
                <a:latin typeface="Times"/>
                <a:cs typeface="Times"/>
              </a:rPr>
              <a:t>– (last amino acid in sequence) given by carboxypeptidase digestion</a:t>
            </a:r>
            <a:r>
              <a:rPr lang="en-US" dirty="0" smtClean="0">
                <a:latin typeface="Times"/>
                <a:cs typeface="Times"/>
              </a:rPr>
              <a:t>.</a:t>
            </a:r>
            <a:endParaRPr lang="en-US" b="1" dirty="0" smtClean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2904" y="3922728"/>
            <a:ext cx="141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N terminus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3199" y="3922728"/>
            <a:ext cx="1236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60066"/>
                </a:solidFill>
              </a:rPr>
              <a:t>C</a:t>
            </a:r>
            <a:r>
              <a:rPr lang="en-US" sz="1400" b="1" dirty="0" smtClean="0">
                <a:solidFill>
                  <a:srgbClr val="660066"/>
                </a:solidFill>
              </a:rPr>
              <a:t> terminus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9590" y="5134000"/>
            <a:ext cx="311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Peptide Bond Formation</a:t>
            </a:r>
            <a:endParaRPr lang="en-US" b="1" dirty="0"/>
          </a:p>
        </p:txBody>
      </p:sp>
      <p:pic>
        <p:nvPicPr>
          <p:cNvPr id="9" name="Picture 4" descr="FG24_2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38020" r="8018" b="40987"/>
          <a:stretch>
            <a:fillRect/>
          </a:stretch>
        </p:blipFill>
        <p:spPr bwMode="auto">
          <a:xfrm>
            <a:off x="897467" y="5503332"/>
            <a:ext cx="7789333" cy="12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7164614" y="1406237"/>
            <a:ext cx="1752288" cy="172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3"/>
          <a:stretch>
            <a:fillRect/>
          </a:stretch>
        </p:blipFill>
        <p:spPr bwMode="auto">
          <a:xfrm>
            <a:off x="6943945" y="4360333"/>
            <a:ext cx="2110237" cy="17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" b="2847"/>
          <a:stretch>
            <a:fillRect/>
          </a:stretch>
        </p:blipFill>
        <p:spPr bwMode="auto">
          <a:xfrm>
            <a:off x="149674" y="4148666"/>
            <a:ext cx="1663899" cy="205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7361" y="466724"/>
            <a:ext cx="6508972" cy="763588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Times"/>
                <a:cs typeface="Times"/>
              </a:rPr>
              <a:t>Protein S</a:t>
            </a:r>
            <a:r>
              <a:rPr lang="en-GB" b="1" dirty="0" smtClean="0">
                <a:latin typeface="Times"/>
                <a:cs typeface="Times"/>
              </a:rPr>
              <a:t>tructure </a:t>
            </a:r>
            <a:r>
              <a:rPr lang="en-GB" b="1" dirty="0">
                <a:latin typeface="Times"/>
                <a:cs typeface="Times"/>
              </a:rPr>
              <a:t>&amp; </a:t>
            </a:r>
            <a:r>
              <a:rPr lang="en-GB" b="1" dirty="0" smtClean="0">
                <a:latin typeface="Times"/>
                <a:cs typeface="Times"/>
              </a:rPr>
              <a:t>Function</a:t>
            </a:r>
            <a:endParaRPr lang="en-GB" b="1" dirty="0">
              <a:latin typeface="Times"/>
              <a:cs typeface="Times"/>
            </a:endParaRP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641999" y="1434459"/>
            <a:ext cx="5235221" cy="2287588"/>
          </a:xfrm>
          <a:prstGeom prst="rect">
            <a:avLst/>
          </a:prstGeom>
        </p:spPr>
        <p:txBody>
          <a:bodyPr vert="horz" lIns="90000" tIns="46800" rIns="90000" bIns="4680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6400" dirty="0" smtClean="0">
                <a:latin typeface="Times"/>
                <a:cs typeface="Times"/>
              </a:rPr>
              <a:t>In molecular biology protein function is determined by structure</a:t>
            </a:r>
          </a:p>
          <a:p>
            <a:pPr marL="741363" lvl="1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6400" dirty="0" smtClean="0">
                <a:latin typeface="Times"/>
                <a:cs typeface="Times"/>
              </a:rPr>
              <a:t>Dependent on the </a:t>
            </a:r>
            <a:r>
              <a:rPr lang="en-GB" sz="6400" dirty="0" smtClean="0">
                <a:solidFill>
                  <a:srgbClr val="000090"/>
                </a:solidFill>
                <a:latin typeface="Times"/>
                <a:cs typeface="Times"/>
              </a:rPr>
              <a:t>order of amino acids (sequence)</a:t>
            </a:r>
          </a:p>
          <a:p>
            <a:endParaRPr lang="en-US" sz="6400" b="1" dirty="0" smtClean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6400" b="1" dirty="0" smtClean="0">
                <a:latin typeface="Times"/>
                <a:cs typeface="Times"/>
              </a:rPr>
              <a:t>Structural </a:t>
            </a:r>
            <a:r>
              <a:rPr lang="en-US" sz="6400" b="1" dirty="0">
                <a:latin typeface="Times"/>
                <a:cs typeface="Times"/>
              </a:rPr>
              <a:t>features of proteins are usually described at four levels of </a:t>
            </a:r>
            <a:r>
              <a:rPr lang="en-US" sz="6400" b="1" dirty="0" smtClean="0">
                <a:latin typeface="Times"/>
                <a:cs typeface="Times"/>
              </a:rPr>
              <a:t>complexity:</a:t>
            </a:r>
          </a:p>
          <a:p>
            <a:pPr marL="0" indent="0">
              <a:buNone/>
            </a:pPr>
            <a:endParaRPr lang="en-US" sz="6400" dirty="0">
              <a:latin typeface="Times"/>
              <a:cs typeface="Times"/>
            </a:endParaRPr>
          </a:p>
          <a:p>
            <a:r>
              <a:rPr lang="en-US" sz="6400" b="1" dirty="0" smtClean="0">
                <a:solidFill>
                  <a:srgbClr val="0000FF"/>
                </a:solidFill>
                <a:latin typeface="Times"/>
                <a:cs typeface="Times"/>
              </a:rPr>
              <a:t>Primary </a:t>
            </a:r>
            <a:r>
              <a:rPr lang="en-US" sz="6400" b="1" dirty="0">
                <a:solidFill>
                  <a:srgbClr val="0000FF"/>
                </a:solidFill>
                <a:latin typeface="Times"/>
                <a:cs typeface="Times"/>
              </a:rPr>
              <a:t>structure:</a:t>
            </a:r>
            <a:r>
              <a:rPr lang="en-US" sz="640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6400" dirty="0">
                <a:latin typeface="Times"/>
                <a:cs typeface="Times"/>
              </a:rPr>
              <a:t>L</a:t>
            </a:r>
            <a:r>
              <a:rPr lang="en-US" sz="6400" dirty="0" smtClean="0">
                <a:latin typeface="Times"/>
                <a:cs typeface="Times"/>
              </a:rPr>
              <a:t>inear arrangement </a:t>
            </a:r>
            <a:r>
              <a:rPr lang="en-US" sz="6400" dirty="0">
                <a:latin typeface="Times"/>
                <a:cs typeface="Times"/>
              </a:rPr>
              <a:t>of amino acids in a protein and the location of covalent linkages such as disulfide bonds between amino acids. 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"/>
                <a:cs typeface="Times"/>
              </a:rPr>
              <a:t>Secondary structure</a:t>
            </a:r>
            <a:r>
              <a:rPr lang="en-US" sz="6400" b="1" dirty="0">
                <a:latin typeface="Times"/>
                <a:cs typeface="Times"/>
              </a:rPr>
              <a:t>:</a:t>
            </a:r>
            <a:r>
              <a:rPr lang="en-US" sz="6400" dirty="0">
                <a:latin typeface="Times"/>
                <a:cs typeface="Times"/>
              </a:rPr>
              <a:t> areas of folding or coiling within a protein; examples include alpha helices and pleated sheets, which are stabilized by hydrogen bonding. 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"/>
                <a:cs typeface="Times"/>
              </a:rPr>
              <a:t>Tertiary structure</a:t>
            </a:r>
            <a:r>
              <a:rPr lang="en-US" sz="6400" b="1" dirty="0">
                <a:latin typeface="Times"/>
                <a:cs typeface="Times"/>
              </a:rPr>
              <a:t>:</a:t>
            </a:r>
            <a:r>
              <a:rPr lang="en-US" sz="6400" dirty="0">
                <a:latin typeface="Times"/>
                <a:cs typeface="Times"/>
              </a:rPr>
              <a:t> F</a:t>
            </a:r>
            <a:r>
              <a:rPr lang="en-US" sz="6400" dirty="0" smtClean="0">
                <a:latin typeface="Times"/>
                <a:cs typeface="Times"/>
              </a:rPr>
              <a:t>inal </a:t>
            </a:r>
            <a:r>
              <a:rPr lang="en-US" sz="6400" dirty="0">
                <a:latin typeface="Times"/>
                <a:cs typeface="Times"/>
              </a:rPr>
              <a:t>three-dimensional structure of a protein, which results from a large number of non-covalent interactions between amino acids. 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"/>
                <a:cs typeface="Times"/>
              </a:rPr>
              <a:t>Quaternary structure</a:t>
            </a:r>
            <a:r>
              <a:rPr lang="en-US" sz="6400" b="1" dirty="0">
                <a:latin typeface="Times"/>
                <a:cs typeface="Times"/>
              </a:rPr>
              <a:t>:</a:t>
            </a:r>
            <a:r>
              <a:rPr lang="en-US" sz="6400" dirty="0">
                <a:latin typeface="Times"/>
                <a:cs typeface="Times"/>
              </a:rPr>
              <a:t> </a:t>
            </a:r>
            <a:r>
              <a:rPr lang="en-US" sz="6400" dirty="0" smtClean="0">
                <a:latin typeface="Times"/>
                <a:cs typeface="Times"/>
              </a:rPr>
              <a:t>Non</a:t>
            </a:r>
            <a:r>
              <a:rPr lang="en-US" sz="6400" dirty="0">
                <a:latin typeface="Times"/>
                <a:cs typeface="Times"/>
              </a:rPr>
              <a:t>-covalent interactions that bind multiple polypeptides into a single, larger protein. Hemoglobin has </a:t>
            </a:r>
            <a:r>
              <a:rPr lang="en-US" sz="6400" dirty="0" smtClean="0">
                <a:latin typeface="Times"/>
                <a:cs typeface="Times"/>
              </a:rPr>
              <a:t>quaternary structure </a:t>
            </a:r>
            <a:r>
              <a:rPr lang="en-US" sz="6400" dirty="0">
                <a:latin typeface="Times"/>
                <a:cs typeface="Times"/>
              </a:rPr>
              <a:t>due to association of two alpha globin and two beta globin </a:t>
            </a:r>
            <a:r>
              <a:rPr lang="en-US" sz="6400" dirty="0" err="1">
                <a:latin typeface="Times"/>
                <a:cs typeface="Times"/>
              </a:rPr>
              <a:t>polyproteins</a:t>
            </a:r>
            <a:r>
              <a:rPr lang="en-US" sz="6400" dirty="0">
                <a:latin typeface="Times"/>
                <a:cs typeface="Times"/>
              </a:rPr>
              <a:t>.</a:t>
            </a:r>
            <a:r>
              <a:rPr lang="en-US" sz="5600" dirty="0"/>
              <a:t>	</a:t>
            </a: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800" dirty="0" smtClean="0">
              <a:latin typeface="Arial" charset="0"/>
            </a:endParaRP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800" dirty="0">
              <a:latin typeface="Arial" charset="0"/>
            </a:endParaRP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latin typeface="Arial" charset="0"/>
            </a:endParaRP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latin typeface="Arial" charset="0"/>
            </a:endParaRPr>
          </a:p>
          <a:p>
            <a:pPr marL="1084263"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3052" y="3282160"/>
            <a:ext cx="1244088" cy="369332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Tertiary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87986" y="6224084"/>
            <a:ext cx="1671249" cy="369332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Quaternary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7" y="1617894"/>
            <a:ext cx="1500151" cy="15147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2325" y="3380937"/>
            <a:ext cx="1438743" cy="369332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Primary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3726" y="6236431"/>
            <a:ext cx="1671249" cy="369332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Secondary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36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024"/>
            <a:ext cx="3062111" cy="2341948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16000"/>
          </a:xfrm>
        </p:spPr>
        <p:txBody>
          <a:bodyPr/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Molecular and Cellular Proteomics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56746" y="1454659"/>
            <a:ext cx="6187254" cy="5257800"/>
          </a:xfrm>
        </p:spPr>
        <p:txBody>
          <a:bodyPr>
            <a:normAutofit/>
          </a:bodyPr>
          <a:lstStyle/>
          <a:p>
            <a:r>
              <a:rPr lang="en-US" sz="1600" b="1" dirty="0">
                <a:latin typeface="Times"/>
                <a:cs typeface="Times"/>
              </a:rPr>
              <a:t>G</a:t>
            </a:r>
            <a:r>
              <a:rPr lang="en-US" sz="1600" b="1" dirty="0" smtClean="0">
                <a:latin typeface="Times"/>
                <a:cs typeface="Times"/>
              </a:rPr>
              <a:t>lobal </a:t>
            </a:r>
            <a:r>
              <a:rPr lang="en-US" sz="1600" b="1" dirty="0">
                <a:latin typeface="Times"/>
                <a:cs typeface="Times"/>
              </a:rPr>
              <a:t>study of the expression of genetic information at the protein level (proteome). </a:t>
            </a:r>
            <a:endParaRPr lang="en-US" sz="1600" b="1" dirty="0" smtClean="0">
              <a:latin typeface="Times"/>
              <a:cs typeface="Times"/>
            </a:endParaRPr>
          </a:p>
          <a:p>
            <a:pPr lvl="1"/>
            <a:r>
              <a:rPr lang="en-US" sz="1600" b="1" dirty="0" smtClean="0">
                <a:latin typeface="Times"/>
                <a:cs typeface="Times"/>
              </a:rPr>
              <a:t>It </a:t>
            </a:r>
            <a:r>
              <a:rPr lang="en-US" sz="1600" b="1" dirty="0">
                <a:latin typeface="Times"/>
                <a:cs typeface="Times"/>
              </a:rPr>
              <a:t>also deals with assessment of three-dimensional structure of proteins and their </a:t>
            </a:r>
            <a:r>
              <a:rPr lang="en-US" sz="1600" b="1" dirty="0" smtClean="0">
                <a:latin typeface="Times"/>
                <a:cs typeface="Times"/>
              </a:rPr>
              <a:t>interactions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b="1" dirty="0" smtClean="0">
                <a:latin typeface="Times"/>
                <a:cs typeface="Times"/>
              </a:rPr>
              <a:t>Proteome</a:t>
            </a:r>
            <a:r>
              <a:rPr lang="en-US" sz="1600" dirty="0" smtClean="0">
                <a:latin typeface="Times"/>
                <a:cs typeface="Times"/>
              </a:rPr>
              <a:t>: Blend of “</a:t>
            </a:r>
            <a:r>
              <a:rPr lang="en-US" sz="1600" b="1" dirty="0" smtClean="0">
                <a:latin typeface="Times"/>
                <a:cs typeface="Times"/>
              </a:rPr>
              <a:t>prote</a:t>
            </a:r>
            <a:r>
              <a:rPr lang="en-US" sz="1600" dirty="0" smtClean="0">
                <a:latin typeface="Times"/>
                <a:cs typeface="Times"/>
              </a:rPr>
              <a:t>in” and “gen</a:t>
            </a:r>
            <a:r>
              <a:rPr lang="en-US" sz="1600" b="1" dirty="0" smtClean="0">
                <a:latin typeface="Times"/>
                <a:cs typeface="Times"/>
              </a:rPr>
              <a:t>ome</a:t>
            </a:r>
            <a:r>
              <a:rPr lang="en-US" sz="1600" dirty="0" smtClean="0">
                <a:latin typeface="Times"/>
                <a:cs typeface="Times"/>
              </a:rPr>
              <a:t>”</a:t>
            </a:r>
          </a:p>
          <a:p>
            <a:r>
              <a:rPr lang="en-US" sz="1600" dirty="0" smtClean="0">
                <a:latin typeface="Times"/>
                <a:cs typeface="Times"/>
              </a:rPr>
              <a:t>Proteome includes entire compliment of proteins including the modifications made to a particular set of proteins, including the modifications made to a particular set of proteins. </a:t>
            </a:r>
          </a:p>
          <a:p>
            <a:r>
              <a:rPr lang="en-US" sz="1600" dirty="0" smtClean="0">
                <a:latin typeface="Times"/>
                <a:cs typeface="Times"/>
              </a:rPr>
              <a:t>Generally more </a:t>
            </a:r>
            <a:r>
              <a:rPr lang="en-US" sz="1600" dirty="0">
                <a:latin typeface="Times"/>
                <a:cs typeface="Times"/>
              </a:rPr>
              <a:t>complicated than genomics </a:t>
            </a:r>
            <a:r>
              <a:rPr lang="en-US" sz="1600" dirty="0" smtClean="0">
                <a:latin typeface="Times"/>
                <a:cs typeface="Times"/>
              </a:rPr>
              <a:t>because proteome differs from time to time.</a:t>
            </a:r>
            <a:endParaRPr lang="en-US" sz="1600" dirty="0">
              <a:latin typeface="Times"/>
              <a:cs typeface="Times"/>
            </a:endParaRPr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44" y="4093455"/>
            <a:ext cx="3726274" cy="2439911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3443" y="4581562"/>
            <a:ext cx="61524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"/>
                <a:cs typeface="Times"/>
              </a:rPr>
              <a:t>Scientists are very interested in proteomics </a:t>
            </a:r>
            <a:r>
              <a:rPr lang="en-US" sz="1600" dirty="0" smtClean="0">
                <a:latin typeface="Times"/>
                <a:cs typeface="Times"/>
              </a:rPr>
              <a:t>because                                        it </a:t>
            </a:r>
            <a:r>
              <a:rPr lang="en-US" sz="1600" dirty="0">
                <a:latin typeface="Times"/>
                <a:cs typeface="Times"/>
              </a:rPr>
              <a:t>gives a much better </a:t>
            </a:r>
            <a:r>
              <a:rPr lang="en-US" sz="1600" dirty="0" smtClean="0">
                <a:latin typeface="Times"/>
                <a:cs typeface="Times"/>
              </a:rPr>
              <a:t>understanding of an organism                                                   than genomics.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  <a:p>
            <a:pPr marL="2571750" lvl="5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Protein Purification</a:t>
            </a:r>
          </a:p>
          <a:p>
            <a:pPr marL="2571750" lvl="5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Mass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spectrometry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21" y="5830633"/>
            <a:ext cx="1610880" cy="7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44" y="424719"/>
            <a:ext cx="7041445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Pathways of Protein Degradation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55" y="1572430"/>
            <a:ext cx="5088465" cy="5017911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Breakdown of proteins into smaller polypeptides or amino acids. Generally occurs by the hydrolysis of the peptide bond </a:t>
            </a:r>
          </a:p>
          <a:p>
            <a:pPr lvl="1"/>
            <a:r>
              <a:rPr lang="en-US" sz="1600" dirty="0" smtClean="0">
                <a:latin typeface="Times"/>
                <a:cs typeface="Times"/>
              </a:rPr>
              <a:t>Most commonly achieved by cellular enzymes and proteases.</a:t>
            </a:r>
            <a:endParaRPr lang="en-US" sz="1600" dirty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Degradation can be selective or non selective</a:t>
            </a:r>
          </a:p>
          <a:p>
            <a:r>
              <a:rPr lang="en-US" sz="1600" b="1" dirty="0">
                <a:solidFill>
                  <a:srgbClr val="292934"/>
                </a:solidFill>
                <a:latin typeface="Times"/>
                <a:cs typeface="Times"/>
              </a:rPr>
              <a:t>Proteasomes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: </a:t>
            </a:r>
            <a:r>
              <a:rPr lang="en-US" sz="1600" dirty="0">
                <a:latin typeface="Times"/>
                <a:cs typeface="Times"/>
              </a:rPr>
              <a:t>Mechanism by which cells </a:t>
            </a:r>
          </a:p>
          <a:p>
            <a:pPr marL="274320" lvl="1" indent="0">
              <a:buNone/>
            </a:pPr>
            <a:r>
              <a:rPr lang="en-US" sz="1600" dirty="0">
                <a:latin typeface="Times"/>
                <a:cs typeface="Times"/>
              </a:rPr>
              <a:t>   regulate concentration of particular proteins/ </a:t>
            </a:r>
          </a:p>
          <a:p>
            <a:pPr marL="274320" lvl="1" indent="0">
              <a:buNone/>
            </a:pPr>
            <a:r>
              <a:rPr lang="en-US" sz="1600" dirty="0">
                <a:latin typeface="Times"/>
                <a:cs typeface="Times"/>
              </a:rPr>
              <a:t>    degrade </a:t>
            </a:r>
            <a:r>
              <a:rPr lang="en-US" sz="1600" dirty="0" err="1">
                <a:latin typeface="Times"/>
                <a:cs typeface="Times"/>
              </a:rPr>
              <a:t>misfolded</a:t>
            </a:r>
            <a:r>
              <a:rPr lang="en-US" sz="1600" dirty="0">
                <a:latin typeface="Times"/>
                <a:cs typeface="Times"/>
              </a:rPr>
              <a:t> proteins</a:t>
            </a:r>
            <a:r>
              <a:rPr lang="en-US" sz="1600" dirty="0" smtClean="0">
                <a:latin typeface="Times"/>
                <a:cs typeface="Times"/>
              </a:rPr>
              <a:t>.</a:t>
            </a:r>
          </a:p>
          <a:p>
            <a:pPr marL="274320" lvl="1" indent="0">
              <a:buNone/>
            </a:pPr>
            <a:endParaRPr lang="en-US" sz="1600" dirty="0" smtClean="0">
              <a:latin typeface="Times"/>
              <a:cs typeface="Times"/>
            </a:endParaRPr>
          </a:p>
          <a:p>
            <a:pPr marL="548640" lvl="2" indent="0">
              <a:buNone/>
            </a:pPr>
            <a:endParaRPr lang="en-US" sz="1600" dirty="0" smtClean="0">
              <a:latin typeface="Times"/>
              <a:cs typeface="Times"/>
            </a:endParaRPr>
          </a:p>
          <a:p>
            <a:pPr marL="548640" lvl="2" indent="0">
              <a:buNone/>
            </a:pPr>
            <a:endParaRPr lang="en-US" sz="1600" dirty="0">
              <a:latin typeface="Times"/>
              <a:cs typeface="Times"/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" y="4681024"/>
            <a:ext cx="2751664" cy="190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86" y="1220586"/>
            <a:ext cx="3372557" cy="3704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5221" y="5038118"/>
            <a:ext cx="3908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>
                <a:latin typeface="Times"/>
                <a:cs typeface="Times"/>
              </a:rPr>
              <a:t>Ubiquitin Proteasome Pathway</a:t>
            </a:r>
          </a:p>
          <a:p>
            <a:pPr lvl="1"/>
            <a:r>
              <a:rPr lang="en-US" sz="1600" b="1" dirty="0">
                <a:latin typeface="Times"/>
                <a:cs typeface="Times"/>
              </a:rPr>
              <a:t>Autophagy</a:t>
            </a:r>
          </a:p>
          <a:p>
            <a:pPr lvl="1"/>
            <a:r>
              <a:rPr lang="en-US" sz="1600" b="1" dirty="0" err="1">
                <a:latin typeface="Times"/>
                <a:cs typeface="Times"/>
              </a:rPr>
              <a:t>Lysosomal</a:t>
            </a:r>
            <a:r>
              <a:rPr lang="en-US" sz="1600" b="1" dirty="0">
                <a:latin typeface="Times"/>
                <a:cs typeface="Times"/>
              </a:rPr>
              <a:t> Proteolysis </a:t>
            </a:r>
          </a:p>
          <a:p>
            <a:pPr lvl="2"/>
            <a:r>
              <a:rPr lang="en-US" sz="1600" dirty="0">
                <a:latin typeface="Times"/>
                <a:cs typeface="Times"/>
              </a:rPr>
              <a:t>Receptor mediated endocytosis &amp; phagocytosis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886" y="4800784"/>
            <a:ext cx="2667000" cy="17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444" y="617051"/>
            <a:ext cx="5902705" cy="8923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Ubiquitin- Proteasome Pathway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00728"/>
              </p:ext>
            </p:extLst>
          </p:nvPr>
        </p:nvGraphicFramePr>
        <p:xfrm>
          <a:off x="292304" y="523074"/>
          <a:ext cx="3043834" cy="3149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Picture" r:id="rId3" imgW="1658112" imgH="1714500" progId="Word.Picture.8">
                  <p:embed/>
                </p:oleObj>
              </mc:Choice>
              <mc:Fallback>
                <p:oleObj name="Picture" r:id="rId3" imgW="1658112" imgH="17145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04" y="523074"/>
                        <a:ext cx="3043834" cy="3149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99557" y="1678303"/>
            <a:ext cx="5263444" cy="165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>
                <a:latin typeface="Times"/>
                <a:cs typeface="Times"/>
              </a:rPr>
              <a:t>Major pathway of </a:t>
            </a:r>
            <a:r>
              <a:rPr lang="en-US" sz="1800" dirty="0">
                <a:solidFill>
                  <a:srgbClr val="000090"/>
                </a:solidFill>
                <a:latin typeface="Times"/>
                <a:cs typeface="Times"/>
              </a:rPr>
              <a:t>selective protein degradation </a:t>
            </a:r>
            <a:r>
              <a:rPr lang="en-US" sz="1800" dirty="0">
                <a:latin typeface="Times"/>
                <a:cs typeface="Times"/>
              </a:rPr>
              <a:t>in eukaryotic cells uses ubiquitin as a marker to target proteins for </a:t>
            </a:r>
            <a:r>
              <a:rPr lang="en-US" sz="1800" dirty="0">
                <a:solidFill>
                  <a:srgbClr val="000090"/>
                </a:solidFill>
                <a:latin typeface="Times"/>
                <a:cs typeface="Times"/>
              </a:rPr>
              <a:t>proteolysis. </a:t>
            </a:r>
          </a:p>
          <a:p>
            <a:pPr lvl="0"/>
            <a:r>
              <a:rPr lang="en-US" sz="1800" dirty="0">
                <a:latin typeface="Times"/>
                <a:cs typeface="Times"/>
              </a:rPr>
              <a:t>Ubiquitin is a 76 amino acid </a:t>
            </a:r>
            <a:r>
              <a:rPr lang="en-US" sz="1800" dirty="0" smtClean="0">
                <a:latin typeface="Times"/>
                <a:cs typeface="Times"/>
              </a:rPr>
              <a:t>polypeptide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333" y="3759891"/>
            <a:ext cx="5041106" cy="28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>
                <a:latin typeface="Times"/>
                <a:cs typeface="Times"/>
              </a:rPr>
              <a:t>Proteins are marked for degradation by the attachment of ubiquitin to the </a:t>
            </a:r>
            <a:r>
              <a:rPr lang="en-US" dirty="0">
                <a:solidFill>
                  <a:srgbClr val="000090"/>
                </a:solidFill>
                <a:latin typeface="Times"/>
                <a:cs typeface="Times"/>
              </a:rPr>
              <a:t>amino group </a:t>
            </a:r>
            <a:r>
              <a:rPr lang="en-US" dirty="0">
                <a:latin typeface="Times"/>
                <a:cs typeface="Times"/>
                <a:sym typeface="Wingdings"/>
              </a:rPr>
              <a:t></a:t>
            </a:r>
            <a:r>
              <a:rPr lang="en-US" dirty="0">
                <a:latin typeface="Times"/>
                <a:cs typeface="Times"/>
              </a:rPr>
              <a:t> More ubiquitin added create a </a:t>
            </a:r>
            <a:r>
              <a:rPr lang="en-US" dirty="0" err="1">
                <a:latin typeface="Times"/>
                <a:cs typeface="Times"/>
              </a:rPr>
              <a:t>multiubiquitin</a:t>
            </a:r>
            <a:r>
              <a:rPr lang="en-US" dirty="0">
                <a:latin typeface="Times"/>
                <a:cs typeface="Times"/>
              </a:rPr>
              <a:t> protease complex </a:t>
            </a:r>
            <a:r>
              <a:rPr lang="en-US" dirty="0">
                <a:solidFill>
                  <a:srgbClr val="000090"/>
                </a:solidFill>
                <a:latin typeface="Times"/>
                <a:cs typeface="Times"/>
              </a:rPr>
              <a:t>(Proteasome)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latin typeface="Times"/>
                <a:cs typeface="Times"/>
              </a:rPr>
              <a:t>Ubiquitin is ultimately released to be reused in another </a:t>
            </a:r>
            <a:r>
              <a:rPr lang="en-US" dirty="0" smtClean="0">
                <a:latin typeface="Times"/>
                <a:cs typeface="Times"/>
              </a:rPr>
              <a:t>cycle.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b="1" dirty="0">
                <a:latin typeface="Times"/>
                <a:cs typeface="Times"/>
              </a:rPr>
              <a:t>Both attachment of ubiquitin and </a:t>
            </a:r>
            <a:r>
              <a:rPr lang="en-US" b="1" dirty="0" smtClean="0">
                <a:latin typeface="Times"/>
                <a:cs typeface="Times"/>
              </a:rPr>
              <a:t>degradation </a:t>
            </a:r>
            <a:r>
              <a:rPr lang="en-US" b="1" dirty="0">
                <a:latin typeface="Times"/>
                <a:cs typeface="Times"/>
              </a:rPr>
              <a:t>of marked proteins require energy in the form of </a:t>
            </a:r>
            <a:r>
              <a:rPr lang="en-US" b="1" dirty="0" smtClean="0">
                <a:latin typeface="Times"/>
                <a:cs typeface="Times"/>
              </a:rPr>
              <a:t>ATP. </a:t>
            </a:r>
            <a:endParaRPr lang="en-US" b="1" dirty="0">
              <a:latin typeface="Times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555" y="3228553"/>
            <a:ext cx="3788717" cy="3315127"/>
          </a:xfrm>
          <a:prstGeom prst="rect">
            <a:avLst/>
          </a:prstGeom>
          <a:ln w="57150">
            <a:solidFill>
              <a:srgbClr val="60EAFF">
                <a:alpha val="46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592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5170</TotalTime>
  <Words>1449</Words>
  <Application>Microsoft Macintosh PowerPoint</Application>
  <PresentationFormat>On-screen Show (4:3)</PresentationFormat>
  <Paragraphs>173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Clarity</vt:lpstr>
      <vt:lpstr>Office Theme</vt:lpstr>
      <vt:lpstr>1_Clarity</vt:lpstr>
      <vt:lpstr>Black</vt:lpstr>
      <vt:lpstr>Picture</vt:lpstr>
      <vt:lpstr>PowerPoint Presentation</vt:lpstr>
      <vt:lpstr>Protein:  The Machinery of Life</vt:lpstr>
      <vt:lpstr>What are proteins?</vt:lpstr>
      <vt:lpstr>Amino acids</vt:lpstr>
      <vt:lpstr>Peptides </vt:lpstr>
      <vt:lpstr>Protein Structure &amp; Function</vt:lpstr>
      <vt:lpstr>Molecular and Cellular Proteomics</vt:lpstr>
      <vt:lpstr>Pathways of Protein Degradation</vt:lpstr>
      <vt:lpstr>Ubiquitin- Proteasome Pathway</vt:lpstr>
      <vt:lpstr>LC-MS/MS</vt:lpstr>
      <vt:lpstr>High-throughput Measurement of Mitochondrial Protein Turnover by Heavy Water (2H2O) Labeling</vt:lpstr>
      <vt:lpstr>Mitochondria</vt:lpstr>
      <vt:lpstr>Experimental </vt:lpstr>
      <vt:lpstr>Distributions of Protein Turnover Rates</vt:lpstr>
      <vt:lpstr>Half Lives of Mitochondrial Proteins from Murine Liver and Heart </vt:lpstr>
      <vt:lpstr>PowerPoint Presentation</vt:lpstr>
      <vt:lpstr>Conclusion</vt:lpstr>
      <vt:lpstr>Acknowledgements</vt:lpstr>
    </vt:vector>
  </TitlesOfParts>
  <Company>Monte Vista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Ravina Verma</dc:creator>
  <cp:lastModifiedBy>Ravina Verma</cp:lastModifiedBy>
  <cp:revision>42</cp:revision>
  <dcterms:created xsi:type="dcterms:W3CDTF">2012-08-07T17:07:14Z</dcterms:created>
  <dcterms:modified xsi:type="dcterms:W3CDTF">2012-08-24T00:35:02Z</dcterms:modified>
</cp:coreProperties>
</file>