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4" r:id="rId3"/>
    <p:sldId id="258" r:id="rId4"/>
    <p:sldId id="259" r:id="rId5"/>
    <p:sldId id="282" r:id="rId6"/>
    <p:sldId id="260" r:id="rId7"/>
    <p:sldId id="281" r:id="rId8"/>
    <p:sldId id="263" r:id="rId9"/>
    <p:sldId id="264" r:id="rId10"/>
    <p:sldId id="262" r:id="rId11"/>
    <p:sldId id="266" r:id="rId12"/>
    <p:sldId id="283" r:id="rId13"/>
    <p:sldId id="271" r:id="rId14"/>
    <p:sldId id="270" r:id="rId15"/>
    <p:sldId id="272" r:id="rId16"/>
    <p:sldId id="274" r:id="rId17"/>
    <p:sldId id="275" r:id="rId18"/>
    <p:sldId id="276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8297" autoAdjust="0"/>
  </p:normalViewPr>
  <p:slideViewPr>
    <p:cSldViewPr>
      <p:cViewPr>
        <p:scale>
          <a:sx n="66" d="100"/>
          <a:sy n="66" d="100"/>
        </p:scale>
        <p:origin x="-1332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Tg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Tg v. IS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Tg v. IS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97120"/>
        <c:axId val="140598656"/>
      </c:barChart>
      <c:catAx>
        <c:axId val="140597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0598656"/>
        <c:crosses val="autoZero"/>
        <c:auto val="1"/>
        <c:lblAlgn val="ctr"/>
        <c:lblOffset val="100"/>
        <c:noMultiLvlLbl val="0"/>
      </c:catAx>
      <c:valAx>
        <c:axId val="1405986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0597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3">
            <a:tint val="60000"/>
            <a:satMod val="250000"/>
          </a:schemeClr>
        </a:gs>
        <a:gs pos="35000">
          <a:schemeClr val="accent3">
            <a:tint val="47000"/>
            <a:satMod val="275000"/>
          </a:schemeClr>
        </a:gs>
        <a:gs pos="100000">
          <a:schemeClr val="accent3">
            <a:tint val="25000"/>
            <a:satMod val="300000"/>
          </a:schemeClr>
        </a:gs>
      </a:gsLst>
      <a:lin ang="16200000" scaled="1"/>
    </a:gradFill>
    <a:ln w="12700" cap="flat" cmpd="sng" algn="ctr">
      <a:solidFill>
        <a:schemeClr val="accent3">
          <a:shade val="95000"/>
          <a:satMod val="10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WT v. IS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WT v. IS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27968"/>
        <c:axId val="140629504"/>
      </c:barChart>
      <c:catAx>
        <c:axId val="140627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40629504"/>
        <c:crosses val="autoZero"/>
        <c:auto val="1"/>
        <c:lblAlgn val="ctr"/>
        <c:lblOffset val="100"/>
        <c:noMultiLvlLbl val="0"/>
      </c:catAx>
      <c:valAx>
        <c:axId val="140629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0627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60000"/>
            <a:satMod val="250000"/>
          </a:schemeClr>
        </a:gs>
        <a:gs pos="35000">
          <a:schemeClr val="accent6">
            <a:tint val="47000"/>
            <a:satMod val="275000"/>
          </a:schemeClr>
        </a:gs>
        <a:gs pos="100000">
          <a:schemeClr val="accent6">
            <a:tint val="25000"/>
            <a:satMod val="300000"/>
          </a:schemeClr>
        </a:gs>
      </a:gsLst>
      <a:lin ang="16200000" scaled="1"/>
    </a:gradFill>
    <a:ln w="12700" cap="flat" cmpd="sng" algn="ctr">
      <a:solidFill>
        <a:schemeClr val="accent6">
          <a:shade val="95000"/>
          <a:satMod val="10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Tg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Tg v. WT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Tg v. WT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27488"/>
        <c:axId val="140529024"/>
      </c:barChart>
      <c:catAx>
        <c:axId val="14052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40529024"/>
        <c:crosses val="autoZero"/>
        <c:auto val="1"/>
        <c:lblAlgn val="ctr"/>
        <c:lblOffset val="100"/>
        <c:noMultiLvlLbl val="0"/>
      </c:catAx>
      <c:valAx>
        <c:axId val="1405290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0527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2">
            <a:tint val="60000"/>
            <a:satMod val="250000"/>
          </a:schemeClr>
        </a:gs>
        <a:gs pos="35000">
          <a:schemeClr val="accent2">
            <a:tint val="47000"/>
            <a:satMod val="275000"/>
          </a:schemeClr>
        </a:gs>
        <a:gs pos="100000">
          <a:schemeClr val="accent2">
            <a:tint val="25000"/>
            <a:satMod val="300000"/>
          </a:schemeClr>
        </a:gs>
      </a:gsLst>
      <a:lin ang="16200000" scaled="1"/>
    </a:gradFill>
    <a:ln w="12700" cap="flat" cmpd="sng" algn="ctr">
      <a:solidFill>
        <a:schemeClr val="accent2">
          <a:shade val="95000"/>
          <a:satMod val="105000"/>
        </a:schemeClr>
      </a:solidFill>
      <a:prstDash val="solid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3.wmf"/><Relationship Id="rId16" Type="http://schemas.openxmlformats.org/officeDocument/2006/relationships/image" Target="../media/image27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5" Type="http://schemas.openxmlformats.org/officeDocument/2006/relationships/image" Target="../media/image2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3370E-AEF5-4A28-B919-A7C4EAE0C885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B1CC6-1EA2-44DA-880B-B07BD1790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0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9531-94D9-4A72-9F90-2AD10E7DEA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B1CC6-1EA2-44DA-880B-B07BD17907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1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F9531-94D9-4A72-9F90-2AD10E7DEA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9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68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06494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8F06C81-FF77-45D1-BA02-B8884957810E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C40E540-DFC8-4BB3-B1FD-C84F4F1408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hyperlink" Target="http://www.ncbi.nlm.nih.gov/pubmed/1768736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7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2.wmf"/><Relationship Id="rId32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4.wmf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Protein quantification</a:t>
            </a:r>
            <a:br>
              <a:rPr lang="en-US" sz="6000" dirty="0" smtClean="0"/>
            </a:br>
            <a:r>
              <a:rPr lang="en-US" sz="6000" dirty="0" smtClean="0"/>
              <a:t>and PTM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 sin </a:t>
            </a:r>
            <a:r>
              <a:rPr lang="en-US" sz="1400" dirty="0" err="1" smtClean="0"/>
              <a:t>Hss.i</a:t>
            </a:r>
            <a:endParaRPr lang="en-US" sz="1400" dirty="0"/>
          </a:p>
        </p:txBody>
      </p:sp>
      <p:pic>
        <p:nvPicPr>
          <p:cNvPr id="2050" name="Picture 2" descr="http://escholarship.ucop.edu/brand/uclabiolchem/institute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191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ofile.ak.fbcdn.net/hprofile-ak-ash2/50513_95648175097_282733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191000"/>
            <a:ext cx="158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22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73563"/>
          </a:xfrm>
        </p:spPr>
        <p:txBody>
          <a:bodyPr/>
          <a:lstStyle/>
          <a:p>
            <a:r>
              <a:rPr lang="en-US" b="0" u="sng" dirty="0">
                <a:hlinkClick r:id="rId2" tooltip="Nature biotechnology."/>
              </a:rPr>
              <a:t>Nat </a:t>
            </a:r>
            <a:r>
              <a:rPr lang="en-US" b="0" u="sng" dirty="0" err="1">
                <a:hlinkClick r:id="rId2" tooltip="Nature biotechnology."/>
              </a:rPr>
              <a:t>Biotechnol</a:t>
            </a:r>
            <a:r>
              <a:rPr lang="en-US" b="0" u="sng" dirty="0">
                <a:hlinkClick r:id="rId2" tooltip="Nature biotechnology."/>
              </a:rPr>
              <a:t>.</a:t>
            </a:r>
            <a:r>
              <a:rPr lang="en-US" b="0" dirty="0"/>
              <a:t> 2007 Aug;25(8):887-93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9800" y="105115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The minimum information about a proteomics experiment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3" t="6172" r="31805" b="6067"/>
          <a:stretch/>
        </p:blipFill>
        <p:spPr bwMode="auto">
          <a:xfrm>
            <a:off x="4572000" y="2133600"/>
            <a:ext cx="3410857" cy="45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6999" y="658317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Cover page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47286" y="6596448"/>
            <a:ext cx="185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page of paper</a:t>
            </a:r>
            <a:endParaRPr lang="en-US" sz="1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519" r="31717" b="6760"/>
          <a:stretch/>
        </p:blipFill>
        <p:spPr bwMode="auto">
          <a:xfrm>
            <a:off x="1143000" y="2133601"/>
            <a:ext cx="3404286" cy="447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29912" r="3651" b="45961"/>
          <a:stretch/>
        </p:blipFill>
        <p:spPr bwMode="auto">
          <a:xfrm>
            <a:off x="151272" y="1902914"/>
            <a:ext cx="8704943" cy="133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33951" r="3438" b="52593"/>
          <a:stretch/>
        </p:blipFill>
        <p:spPr bwMode="auto">
          <a:xfrm>
            <a:off x="4829175" y="3547836"/>
            <a:ext cx="2908300" cy="24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6" t="40618" r="22262" b="55837"/>
          <a:stretch/>
        </p:blipFill>
        <p:spPr bwMode="auto">
          <a:xfrm>
            <a:off x="4840287" y="2497225"/>
            <a:ext cx="2172494" cy="19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t="44180" r="65952" b="52857"/>
          <a:stretch/>
        </p:blipFill>
        <p:spPr bwMode="auto">
          <a:xfrm>
            <a:off x="1083468" y="2697864"/>
            <a:ext cx="1659731" cy="15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68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spectra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620000" cy="3382963"/>
          </a:xfrm>
        </p:spPr>
        <p:txBody>
          <a:bodyPr>
            <a:normAutofit/>
          </a:bodyPr>
          <a:lstStyle/>
          <a:p>
            <a:r>
              <a:rPr lang="en-US" dirty="0" smtClean="0"/>
              <a:t>A labeled spectra produces a lot of information:</a:t>
            </a:r>
          </a:p>
          <a:p>
            <a:endParaRPr lang="en-US" dirty="0"/>
          </a:p>
          <a:p>
            <a:r>
              <a:rPr lang="en-US" dirty="0" err="1" smtClean="0"/>
              <a:t>Xcorr</a:t>
            </a:r>
            <a:r>
              <a:rPr lang="en-US" dirty="0" smtClean="0"/>
              <a:t> (cross correlation)</a:t>
            </a:r>
          </a:p>
          <a:p>
            <a:r>
              <a:rPr lang="en-US" dirty="0" smtClean="0"/>
              <a:t>m/z (mass-to-charge ratio)</a:t>
            </a:r>
          </a:p>
          <a:p>
            <a:r>
              <a:rPr lang="en-US" dirty="0" smtClean="0"/>
              <a:t>z (charge)</a:t>
            </a:r>
          </a:p>
          <a:p>
            <a:r>
              <a:rPr lang="en-US" dirty="0" smtClean="0"/>
              <a:t>ppm</a:t>
            </a:r>
            <a:endParaRPr lang="en-US" dirty="0"/>
          </a:p>
          <a:p>
            <a:endParaRPr lang="en-US" i="1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790210"/>
              </p:ext>
            </p:extLst>
          </p:nvPr>
        </p:nvGraphicFramePr>
        <p:xfrm>
          <a:off x="457200" y="1752600"/>
          <a:ext cx="7620000" cy="74168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Spectra </a:t>
                      </a:r>
                      <a:r>
                        <a:rPr lang="en-US" baseline="0" dirty="0" smtClean="0"/>
                        <a:t>Labeled from 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Spectra Labeled</a:t>
                      </a:r>
                      <a:r>
                        <a:rPr lang="en-US" baseline="0" dirty="0" smtClean="0"/>
                        <a:t> from Mouse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22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47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How to generate the internal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373563"/>
          </a:xfrm>
        </p:spPr>
        <p:txBody>
          <a:bodyPr/>
          <a:lstStyle/>
          <a:p>
            <a:r>
              <a:rPr lang="en-US" dirty="0" smtClean="0"/>
              <a:t>In order to find the differences between wild type and protected mice, nitrogen labeling was done.</a:t>
            </a:r>
          </a:p>
          <a:p>
            <a:r>
              <a:rPr lang="en-US" dirty="0" smtClean="0"/>
              <a:t>The diet of the wild type contained </a:t>
            </a:r>
            <a:r>
              <a:rPr lang="en-US" baseline="30000" dirty="0" smtClean="0"/>
              <a:t>14</a:t>
            </a:r>
            <a:r>
              <a:rPr lang="en-US" dirty="0" smtClean="0"/>
              <a:t>N, while the IS mice had a specialized diet, in which all nitrogen was replaced with a heavy stable isotope, </a:t>
            </a:r>
            <a:r>
              <a:rPr lang="en-US" baseline="30000" dirty="0" smtClean="0"/>
              <a:t>15</a:t>
            </a:r>
            <a:r>
              <a:rPr lang="en-US" dirty="0" smtClean="0"/>
              <a:t>N.</a:t>
            </a:r>
          </a:p>
          <a:p>
            <a:r>
              <a:rPr lang="en-US" dirty="0" smtClean="0"/>
              <a:t>Algae, the food for the mice, are able to produce proteins/amino acids (containing nitrogen-15) with the consumption of only ammonium.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When mice ingest the algae, they too produce amino acids and 	proteins labeled with </a:t>
            </a:r>
            <a:r>
              <a:rPr lang="en-US" sz="1600" baseline="30000" dirty="0" smtClean="0"/>
              <a:t>15</a:t>
            </a:r>
            <a:r>
              <a:rPr lang="en-US" sz="1600" dirty="0" smtClean="0"/>
              <a:t>N. The heavy nitrogen is found in the amine 	group of the amino acid.</a:t>
            </a:r>
            <a:endParaRPr lang="en-US" sz="1600" dirty="0"/>
          </a:p>
        </p:txBody>
      </p:sp>
      <p:pic>
        <p:nvPicPr>
          <p:cNvPr id="1026" name="Picture 2" descr="http://assets.inhabitat.com/wp-content/blogs.dir/1/files/2011/02/algae-ap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28312"/>
            <a:ext cx="1381125" cy="10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scherenv.com/images/m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644864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_ELH4mTZpwoY/S7WLJ3bKv_I/AAAAAAAAAE8/8Oz8rW3_8jI/s320/NitrogenAt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63690"/>
            <a:ext cx="781050" cy="7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an.umces.edu/imagelibrary/albums/userpics/12789/normal_ian-symbol-concentration-high-ammoniu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436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1.bp.blogspot.com/_ELH4mTZpwoY/S7WLJ3bKv_I/AAAAAAAAAE8/8Oz8rW3_8jI/s320/NitrogenAt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6010934"/>
            <a:ext cx="390525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1524000" y="5723546"/>
            <a:ext cx="381000" cy="1999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524000" y="6028346"/>
            <a:ext cx="381000" cy="1999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524000" y="6333146"/>
            <a:ext cx="381000" cy="19991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733800" y="6116139"/>
            <a:ext cx="1905000" cy="2084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733800" y="6420939"/>
            <a:ext cx="1905000" cy="2084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607038" y="5638800"/>
            <a:ext cx="381000" cy="19991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://wpcontent.answcdn.com/wikipedia/commons/thumb/c/ce/AminoAcidball.svg/200px-AminoAcidball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55" y="5088308"/>
            <a:ext cx="1219645" cy="8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Arrow 32"/>
          <p:cNvSpPr/>
          <p:nvPr/>
        </p:nvSpPr>
        <p:spPr>
          <a:xfrm>
            <a:off x="6858000" y="5791200"/>
            <a:ext cx="381000" cy="19991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858000" y="6124685"/>
            <a:ext cx="381000" cy="19991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6533061"/>
            <a:ext cx="11515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Ammonium</a:t>
            </a:r>
            <a:endParaRPr lang="en-US" sz="1500" dirty="0"/>
          </a:p>
        </p:txBody>
      </p:sp>
      <p:sp>
        <p:nvSpPr>
          <p:cNvPr id="36" name="TextBox 35"/>
          <p:cNvSpPr txBox="1"/>
          <p:nvPr/>
        </p:nvSpPr>
        <p:spPr>
          <a:xfrm>
            <a:off x="1997578" y="6585397"/>
            <a:ext cx="1761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aseline="30000" dirty="0" smtClean="0"/>
              <a:t>15</a:t>
            </a:r>
            <a:r>
              <a:rPr lang="en-US" sz="1500" dirty="0" smtClean="0"/>
              <a:t>N-labeled Algae</a:t>
            </a:r>
            <a:endParaRPr lang="en-US" sz="1500" dirty="0"/>
          </a:p>
        </p:txBody>
      </p:sp>
      <p:sp>
        <p:nvSpPr>
          <p:cNvPr id="37" name="TextBox 36"/>
          <p:cNvSpPr txBox="1"/>
          <p:nvPr/>
        </p:nvSpPr>
        <p:spPr>
          <a:xfrm>
            <a:off x="4563454" y="5334000"/>
            <a:ext cx="19897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aseline="30000" dirty="0" smtClean="0"/>
              <a:t>15</a:t>
            </a:r>
            <a:r>
              <a:rPr lang="en-US" sz="1500" dirty="0" smtClean="0"/>
              <a:t>N-labeled Proteins</a:t>
            </a:r>
            <a:endParaRPr lang="en-US" sz="1500" dirty="0"/>
          </a:p>
        </p:txBody>
      </p:sp>
      <p:sp>
        <p:nvSpPr>
          <p:cNvPr id="38" name="TextBox 37"/>
          <p:cNvSpPr txBox="1"/>
          <p:nvPr/>
        </p:nvSpPr>
        <p:spPr>
          <a:xfrm>
            <a:off x="7146422" y="6365557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aseline="30000" dirty="0" smtClean="0"/>
              <a:t>15</a:t>
            </a:r>
            <a:r>
              <a:rPr lang="en-US" sz="1300" dirty="0" smtClean="0"/>
              <a:t>N-labeled Amino Acids and Proteins</a:t>
            </a:r>
            <a:endParaRPr lang="en-US" sz="1300" dirty="0"/>
          </a:p>
        </p:txBody>
      </p:sp>
      <p:sp>
        <p:nvSpPr>
          <p:cNvPr id="39" name="TextBox 38"/>
          <p:cNvSpPr txBox="1"/>
          <p:nvPr/>
        </p:nvSpPr>
        <p:spPr>
          <a:xfrm>
            <a:off x="5562600" y="6534835"/>
            <a:ext cx="1761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aseline="30000" dirty="0" smtClean="0"/>
              <a:t>15</a:t>
            </a:r>
            <a:r>
              <a:rPr lang="en-US" sz="1500" dirty="0" smtClean="0"/>
              <a:t>N-labeled Mice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19319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9225"/>
            <a:ext cx="7620000" cy="4373563"/>
          </a:xfrm>
        </p:spPr>
        <p:txBody>
          <a:bodyPr/>
          <a:lstStyle/>
          <a:p>
            <a:r>
              <a:rPr lang="en-US" dirty="0" smtClean="0"/>
              <a:t>Although most of the proteins in the IS mice are labeled with </a:t>
            </a:r>
            <a:r>
              <a:rPr lang="en-US" baseline="30000" dirty="0" smtClean="0"/>
              <a:t>15</a:t>
            </a:r>
            <a:r>
              <a:rPr lang="en-US" dirty="0" smtClean="0"/>
              <a:t>N, the process does not label 100 percent of the nitrogen.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There is about 15 percent </a:t>
            </a:r>
            <a:r>
              <a:rPr lang="en-US" sz="1600" baseline="30000" dirty="0" smtClean="0"/>
              <a:t>14</a:t>
            </a:r>
            <a:r>
              <a:rPr lang="en-US" sz="1600" dirty="0" smtClean="0"/>
              <a:t>N left, which accounts for the wide 	spread of the peaks.</a:t>
            </a:r>
          </a:p>
          <a:p>
            <a:r>
              <a:rPr lang="en-US" dirty="0" smtClean="0"/>
              <a:t>With an additional 8 more weeks, the labeling will approach 100 percent.</a:t>
            </a:r>
            <a:endParaRPr lang="en-US" dirty="0"/>
          </a:p>
        </p:txBody>
      </p:sp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1608931" y="6672263"/>
            <a:ext cx="1698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8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m/z</a:t>
            </a:r>
            <a:endParaRPr lang="en-US" altLang="zh-CN" sz="800" b="1">
              <a:ea typeface="宋体" pitchFamily="2" charset="-122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85006" y="3657600"/>
            <a:ext cx="2209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900" b="1">
                <a:solidFill>
                  <a:srgbClr val="0000FF"/>
                </a:solidFill>
                <a:ea typeface="宋体" pitchFamily="2" charset="-122"/>
              </a:rPr>
              <a:t>Dihydrolipoyllysine acetyltransferase </a:t>
            </a:r>
          </a:p>
          <a:p>
            <a:pPr algn="ctr"/>
            <a:r>
              <a:rPr lang="en-US" altLang="zh-CN" sz="900" b="1">
                <a:ea typeface="宋体" pitchFamily="2" charset="-122"/>
              </a:rPr>
              <a:t>(PKC Tg vs. WT equals </a:t>
            </a:r>
            <a:r>
              <a:rPr lang="en-US" altLang="zh-CN" sz="900" b="1" u="sng">
                <a:ea typeface="宋体" pitchFamily="2" charset="-122"/>
              </a:rPr>
              <a:t>0.6</a:t>
            </a:r>
            <a:r>
              <a:rPr lang="en-US" altLang="zh-CN" sz="900" b="1">
                <a:ea typeface="宋体" pitchFamily="2" charset="-122"/>
              </a:rPr>
              <a:t>)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608931" y="5422900"/>
            <a:ext cx="1698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8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m/z</a:t>
            </a:r>
            <a:endParaRPr lang="en-US" altLang="zh-CN" sz="800" b="1">
              <a:ea typeface="宋体" pitchFamily="2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 rot="16200000">
            <a:off x="115094" y="4716463"/>
            <a:ext cx="9747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800" b="1">
                <a:solidFill>
                  <a:srgbClr val="000000"/>
                </a:solidFill>
                <a:ea typeface="宋体" pitchFamily="2" charset="-122"/>
              </a:rPr>
              <a:t>Relative Abundance</a:t>
            </a:r>
            <a:endParaRPr lang="en-US" altLang="zh-CN" sz="800" b="1">
              <a:ea typeface="宋体" pitchFamily="2" charset="-122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42156" y="5141913"/>
            <a:ext cx="428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02469" y="5002213"/>
            <a:ext cx="857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20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02469" y="4864100"/>
            <a:ext cx="857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40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02469" y="4724400"/>
            <a:ext cx="857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60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02469" y="4586288"/>
            <a:ext cx="857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80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62781" y="4443413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100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 rot="16200000">
            <a:off x="107156" y="5964238"/>
            <a:ext cx="9747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800" b="1">
                <a:solidFill>
                  <a:srgbClr val="000000"/>
                </a:solidFill>
                <a:ea typeface="宋体" pitchFamily="2" charset="-122"/>
              </a:rPr>
              <a:t>Relative Abundance</a:t>
            </a:r>
            <a:endParaRPr lang="en-US" altLang="zh-CN" sz="800" b="1">
              <a:ea typeface="宋体" pitchFamily="2" charset="-122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34219" y="6410325"/>
            <a:ext cx="428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94531" y="6269038"/>
            <a:ext cx="857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20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94531" y="6127750"/>
            <a:ext cx="857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40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694531" y="5986463"/>
            <a:ext cx="857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60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94531" y="5846763"/>
            <a:ext cx="857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80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654844" y="5700713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100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1113631" y="4013200"/>
            <a:ext cx="1301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900" b="1">
                <a:solidFill>
                  <a:srgbClr val="A50021"/>
                </a:solidFill>
                <a:ea typeface="宋体" pitchFamily="2" charset="-122"/>
              </a:rPr>
              <a:t>GLETIASDVVSLASK</a:t>
            </a:r>
          </a:p>
        </p:txBody>
      </p:sp>
      <p:sp>
        <p:nvSpPr>
          <p:cNvPr id="91" name="Line 89"/>
          <p:cNvSpPr>
            <a:spLocks noChangeShapeType="1"/>
          </p:cNvSpPr>
          <p:nvPr/>
        </p:nvSpPr>
        <p:spPr bwMode="auto">
          <a:xfrm>
            <a:off x="810419" y="5194300"/>
            <a:ext cx="1924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90"/>
          <p:cNvSpPr>
            <a:spLocks noChangeShapeType="1"/>
          </p:cNvSpPr>
          <p:nvPr/>
        </p:nvSpPr>
        <p:spPr bwMode="auto">
          <a:xfrm>
            <a:off x="810419" y="519430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auto">
          <a:xfrm>
            <a:off x="761206" y="521652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745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94" name="Line 92"/>
          <p:cNvSpPr>
            <a:spLocks noChangeShapeType="1"/>
          </p:cNvSpPr>
          <p:nvPr/>
        </p:nvSpPr>
        <p:spPr bwMode="auto">
          <a:xfrm>
            <a:off x="1194594" y="519430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1145381" y="521652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747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96" name="Line 94"/>
          <p:cNvSpPr>
            <a:spLocks noChangeShapeType="1"/>
          </p:cNvSpPr>
          <p:nvPr/>
        </p:nvSpPr>
        <p:spPr bwMode="auto">
          <a:xfrm>
            <a:off x="1580356" y="519430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auto">
          <a:xfrm>
            <a:off x="1532731" y="521652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749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98" name="Line 96"/>
          <p:cNvSpPr>
            <a:spLocks noChangeShapeType="1"/>
          </p:cNvSpPr>
          <p:nvPr/>
        </p:nvSpPr>
        <p:spPr bwMode="auto">
          <a:xfrm>
            <a:off x="1964531" y="519430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>
            <a:off x="1918494" y="521652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751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00" name="Line 98"/>
          <p:cNvSpPr>
            <a:spLocks noChangeShapeType="1"/>
          </p:cNvSpPr>
          <p:nvPr/>
        </p:nvSpPr>
        <p:spPr bwMode="auto">
          <a:xfrm>
            <a:off x="2350294" y="519430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Rectangle 99"/>
          <p:cNvSpPr>
            <a:spLocks noChangeArrowheads="1"/>
          </p:cNvSpPr>
          <p:nvPr/>
        </p:nvSpPr>
        <p:spPr bwMode="auto">
          <a:xfrm>
            <a:off x="2299494" y="521652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753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02" name="Line 100"/>
          <p:cNvSpPr>
            <a:spLocks noChangeShapeType="1"/>
          </p:cNvSpPr>
          <p:nvPr/>
        </p:nvSpPr>
        <p:spPr bwMode="auto">
          <a:xfrm>
            <a:off x="2734469" y="519430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Rectangle 101"/>
          <p:cNvSpPr>
            <a:spLocks noChangeArrowheads="1"/>
          </p:cNvSpPr>
          <p:nvPr/>
        </p:nvSpPr>
        <p:spPr bwMode="auto">
          <a:xfrm>
            <a:off x="2686844" y="521652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755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04" name="Line 102"/>
          <p:cNvSpPr>
            <a:spLocks noChangeShapeType="1"/>
          </p:cNvSpPr>
          <p:nvPr/>
        </p:nvSpPr>
        <p:spPr bwMode="auto">
          <a:xfrm flipV="1">
            <a:off x="810419" y="4492625"/>
            <a:ext cx="0" cy="698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03"/>
          <p:cNvSpPr>
            <a:spLocks noChangeShapeType="1"/>
          </p:cNvSpPr>
          <p:nvPr/>
        </p:nvSpPr>
        <p:spPr bwMode="auto">
          <a:xfrm flipH="1">
            <a:off x="799306" y="5191125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04"/>
          <p:cNvSpPr>
            <a:spLocks noChangeShapeType="1"/>
          </p:cNvSpPr>
          <p:nvPr/>
        </p:nvSpPr>
        <p:spPr bwMode="auto">
          <a:xfrm flipH="1">
            <a:off x="799306" y="5053013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05"/>
          <p:cNvSpPr>
            <a:spLocks noChangeShapeType="1"/>
          </p:cNvSpPr>
          <p:nvPr/>
        </p:nvSpPr>
        <p:spPr bwMode="auto">
          <a:xfrm flipH="1">
            <a:off x="799306" y="4913313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06"/>
          <p:cNvSpPr>
            <a:spLocks noChangeShapeType="1"/>
          </p:cNvSpPr>
          <p:nvPr/>
        </p:nvSpPr>
        <p:spPr bwMode="auto">
          <a:xfrm flipH="1">
            <a:off x="799306" y="4773613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07"/>
          <p:cNvSpPr>
            <a:spLocks noChangeShapeType="1"/>
          </p:cNvSpPr>
          <p:nvPr/>
        </p:nvSpPr>
        <p:spPr bwMode="auto">
          <a:xfrm flipH="1">
            <a:off x="799306" y="4635500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08"/>
          <p:cNvSpPr>
            <a:spLocks noChangeShapeType="1"/>
          </p:cNvSpPr>
          <p:nvPr/>
        </p:nvSpPr>
        <p:spPr bwMode="auto">
          <a:xfrm flipH="1">
            <a:off x="799306" y="4492625"/>
            <a:ext cx="111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810419" y="4492625"/>
            <a:ext cx="1924050" cy="698500"/>
          </a:xfrm>
          <a:custGeom>
            <a:avLst/>
            <a:gdLst>
              <a:gd name="T0" fmla="*/ 69116 w 1030"/>
              <a:gd name="T1" fmla="*/ 698500 h 191"/>
              <a:gd name="T2" fmla="*/ 74720 w 1030"/>
              <a:gd name="T3" fmla="*/ 351079 h 191"/>
              <a:gd name="T4" fmla="*/ 80324 w 1030"/>
              <a:gd name="T5" fmla="*/ 508332 h 191"/>
              <a:gd name="T6" fmla="*/ 85928 w 1030"/>
              <a:gd name="T7" fmla="*/ 698500 h 191"/>
              <a:gd name="T8" fmla="*/ 166253 w 1030"/>
              <a:gd name="T9" fmla="*/ 698500 h 191"/>
              <a:gd name="T10" fmla="*/ 171857 w 1030"/>
              <a:gd name="T11" fmla="*/ 340107 h 191"/>
              <a:gd name="T12" fmla="*/ 177461 w 1030"/>
              <a:gd name="T13" fmla="*/ 621702 h 191"/>
              <a:gd name="T14" fmla="*/ 263389 w 1030"/>
              <a:gd name="T15" fmla="*/ 698500 h 191"/>
              <a:gd name="T16" fmla="*/ 268993 w 1030"/>
              <a:gd name="T17" fmla="*/ 457134 h 191"/>
              <a:gd name="T18" fmla="*/ 274597 w 1030"/>
              <a:gd name="T19" fmla="*/ 687529 h 191"/>
              <a:gd name="T20" fmla="*/ 364262 w 1030"/>
              <a:gd name="T21" fmla="*/ 691186 h 191"/>
              <a:gd name="T22" fmla="*/ 369866 w 1030"/>
              <a:gd name="T23" fmla="*/ 654615 h 191"/>
              <a:gd name="T24" fmla="*/ 435246 w 1030"/>
              <a:gd name="T25" fmla="*/ 698500 h 191"/>
              <a:gd name="T26" fmla="*/ 438982 w 1030"/>
              <a:gd name="T27" fmla="*/ 698500 h 191"/>
              <a:gd name="T28" fmla="*/ 444586 w 1030"/>
              <a:gd name="T29" fmla="*/ 698500 h 191"/>
              <a:gd name="T30" fmla="*/ 450190 w 1030"/>
              <a:gd name="T31" fmla="*/ 698500 h 191"/>
              <a:gd name="T32" fmla="*/ 455794 w 1030"/>
              <a:gd name="T33" fmla="*/ 698500 h 191"/>
              <a:gd name="T34" fmla="*/ 461398 w 1030"/>
              <a:gd name="T35" fmla="*/ 687529 h 191"/>
              <a:gd name="T36" fmla="*/ 467002 w 1030"/>
              <a:gd name="T37" fmla="*/ 698500 h 191"/>
              <a:gd name="T38" fmla="*/ 554799 w 1030"/>
              <a:gd name="T39" fmla="*/ 698500 h 191"/>
              <a:gd name="T40" fmla="*/ 560403 w 1030"/>
              <a:gd name="T41" fmla="*/ 698500 h 191"/>
              <a:gd name="T42" fmla="*/ 566007 w 1030"/>
              <a:gd name="T43" fmla="*/ 698500 h 191"/>
              <a:gd name="T44" fmla="*/ 651935 w 1030"/>
              <a:gd name="T45" fmla="*/ 698500 h 191"/>
              <a:gd name="T46" fmla="*/ 657539 w 1030"/>
              <a:gd name="T47" fmla="*/ 698500 h 191"/>
              <a:gd name="T48" fmla="*/ 693032 w 1030"/>
              <a:gd name="T49" fmla="*/ 698500 h 191"/>
              <a:gd name="T50" fmla="*/ 698636 w 1030"/>
              <a:gd name="T51" fmla="*/ 698500 h 191"/>
              <a:gd name="T52" fmla="*/ 747204 w 1030"/>
              <a:gd name="T53" fmla="*/ 698500 h 191"/>
              <a:gd name="T54" fmla="*/ 752808 w 1030"/>
              <a:gd name="T55" fmla="*/ 676558 h 191"/>
              <a:gd name="T56" fmla="*/ 840604 w 1030"/>
              <a:gd name="T57" fmla="*/ 683872 h 191"/>
              <a:gd name="T58" fmla="*/ 846208 w 1030"/>
              <a:gd name="T59" fmla="*/ 618045 h 191"/>
              <a:gd name="T60" fmla="*/ 935873 w 1030"/>
              <a:gd name="T61" fmla="*/ 698500 h 191"/>
              <a:gd name="T62" fmla="*/ 939609 w 1030"/>
              <a:gd name="T63" fmla="*/ 625359 h 191"/>
              <a:gd name="T64" fmla="*/ 945213 w 1030"/>
              <a:gd name="T65" fmla="*/ 698500 h 191"/>
              <a:gd name="T66" fmla="*/ 1034877 w 1030"/>
              <a:gd name="T67" fmla="*/ 632673 h 191"/>
              <a:gd name="T68" fmla="*/ 1040481 w 1030"/>
              <a:gd name="T69" fmla="*/ 618045 h 191"/>
              <a:gd name="T70" fmla="*/ 1128278 w 1030"/>
              <a:gd name="T71" fmla="*/ 672901 h 191"/>
              <a:gd name="T72" fmla="*/ 1133882 w 1030"/>
              <a:gd name="T73" fmla="*/ 544903 h 191"/>
              <a:gd name="T74" fmla="*/ 1221678 w 1030"/>
              <a:gd name="T75" fmla="*/ 698500 h 191"/>
              <a:gd name="T76" fmla="*/ 1227282 w 1030"/>
              <a:gd name="T77" fmla="*/ 435191 h 191"/>
              <a:gd name="T78" fmla="*/ 1232886 w 1030"/>
              <a:gd name="T79" fmla="*/ 694843 h 191"/>
              <a:gd name="T80" fmla="*/ 1320683 w 1030"/>
              <a:gd name="T81" fmla="*/ 698500 h 191"/>
              <a:gd name="T82" fmla="*/ 1326287 w 1030"/>
              <a:gd name="T83" fmla="*/ 376678 h 191"/>
              <a:gd name="T84" fmla="*/ 1331891 w 1030"/>
              <a:gd name="T85" fmla="*/ 698500 h 191"/>
              <a:gd name="T86" fmla="*/ 1415951 w 1030"/>
              <a:gd name="T87" fmla="*/ 680215 h 191"/>
              <a:gd name="T88" fmla="*/ 1421555 w 1030"/>
              <a:gd name="T89" fmla="*/ 420563 h 191"/>
              <a:gd name="T90" fmla="*/ 1427159 w 1030"/>
              <a:gd name="T91" fmla="*/ 694843 h 191"/>
              <a:gd name="T92" fmla="*/ 1432763 w 1030"/>
              <a:gd name="T93" fmla="*/ 687529 h 191"/>
              <a:gd name="T94" fmla="*/ 1438367 w 1030"/>
              <a:gd name="T95" fmla="*/ 698500 h 191"/>
              <a:gd name="T96" fmla="*/ 1513088 w 1030"/>
              <a:gd name="T97" fmla="*/ 636330 h 191"/>
              <a:gd name="T98" fmla="*/ 1518692 w 1030"/>
              <a:gd name="T99" fmla="*/ 548560 h 191"/>
              <a:gd name="T100" fmla="*/ 1606488 w 1030"/>
              <a:gd name="T101" fmla="*/ 698500 h 191"/>
              <a:gd name="T102" fmla="*/ 1612092 w 1030"/>
              <a:gd name="T103" fmla="*/ 464448 h 191"/>
              <a:gd name="T104" fmla="*/ 1617696 w 1030"/>
              <a:gd name="T105" fmla="*/ 676558 h 191"/>
              <a:gd name="T106" fmla="*/ 1664397 w 1030"/>
              <a:gd name="T107" fmla="*/ 694843 h 191"/>
              <a:gd name="T108" fmla="*/ 1670001 w 1030"/>
              <a:gd name="T109" fmla="*/ 694843 h 191"/>
              <a:gd name="T110" fmla="*/ 1696153 w 1030"/>
              <a:gd name="T111" fmla="*/ 694843 h 191"/>
              <a:gd name="T112" fmla="*/ 1701757 w 1030"/>
              <a:gd name="T113" fmla="*/ 687529 h 191"/>
              <a:gd name="T114" fmla="*/ 1707361 w 1030"/>
              <a:gd name="T115" fmla="*/ 643644 h 191"/>
              <a:gd name="T116" fmla="*/ 1712965 w 1030"/>
              <a:gd name="T117" fmla="*/ 676558 h 191"/>
              <a:gd name="T118" fmla="*/ 1802629 w 1030"/>
              <a:gd name="T119" fmla="*/ 691186 h 191"/>
              <a:gd name="T120" fmla="*/ 1808233 w 1030"/>
              <a:gd name="T121" fmla="*/ 672901 h 191"/>
              <a:gd name="T122" fmla="*/ 1924050 w 1030"/>
              <a:gd name="T123" fmla="*/ 698500 h 1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30" h="191">
                <a:moveTo>
                  <a:pt x="0" y="191"/>
                </a:moveTo>
                <a:lnTo>
                  <a:pt x="35" y="191"/>
                </a:lnTo>
                <a:lnTo>
                  <a:pt x="36" y="191"/>
                </a:lnTo>
                <a:lnTo>
                  <a:pt x="37" y="191"/>
                </a:lnTo>
                <a:lnTo>
                  <a:pt x="38" y="191"/>
                </a:lnTo>
                <a:lnTo>
                  <a:pt x="39" y="191"/>
                </a:lnTo>
                <a:lnTo>
                  <a:pt x="39" y="174"/>
                </a:lnTo>
                <a:lnTo>
                  <a:pt x="40" y="142"/>
                </a:lnTo>
                <a:lnTo>
                  <a:pt x="40" y="96"/>
                </a:lnTo>
                <a:lnTo>
                  <a:pt x="41" y="49"/>
                </a:lnTo>
                <a:lnTo>
                  <a:pt x="41" y="1"/>
                </a:lnTo>
                <a:lnTo>
                  <a:pt x="42" y="0"/>
                </a:lnTo>
                <a:lnTo>
                  <a:pt x="42" y="15"/>
                </a:lnTo>
                <a:lnTo>
                  <a:pt x="43" y="47"/>
                </a:lnTo>
                <a:lnTo>
                  <a:pt x="43" y="139"/>
                </a:lnTo>
                <a:lnTo>
                  <a:pt x="44" y="172"/>
                </a:lnTo>
                <a:lnTo>
                  <a:pt x="44" y="187"/>
                </a:lnTo>
                <a:lnTo>
                  <a:pt x="45" y="191"/>
                </a:lnTo>
                <a:lnTo>
                  <a:pt x="46" y="191"/>
                </a:lnTo>
                <a:lnTo>
                  <a:pt x="47" y="191"/>
                </a:lnTo>
                <a:lnTo>
                  <a:pt x="48" y="191"/>
                </a:lnTo>
                <a:lnTo>
                  <a:pt x="89" y="191"/>
                </a:lnTo>
                <a:lnTo>
                  <a:pt x="90" y="191"/>
                </a:lnTo>
                <a:lnTo>
                  <a:pt x="91" y="190"/>
                </a:lnTo>
                <a:lnTo>
                  <a:pt x="91" y="163"/>
                </a:lnTo>
                <a:lnTo>
                  <a:pt x="92" y="130"/>
                </a:lnTo>
                <a:lnTo>
                  <a:pt x="92" y="93"/>
                </a:lnTo>
                <a:lnTo>
                  <a:pt x="93" y="64"/>
                </a:lnTo>
                <a:lnTo>
                  <a:pt x="93" y="44"/>
                </a:lnTo>
                <a:lnTo>
                  <a:pt x="94" y="51"/>
                </a:lnTo>
                <a:lnTo>
                  <a:pt x="94" y="71"/>
                </a:lnTo>
                <a:lnTo>
                  <a:pt x="95" y="103"/>
                </a:lnTo>
                <a:lnTo>
                  <a:pt x="95" y="170"/>
                </a:lnTo>
                <a:lnTo>
                  <a:pt x="96" y="186"/>
                </a:lnTo>
                <a:lnTo>
                  <a:pt x="96" y="191"/>
                </a:lnTo>
                <a:lnTo>
                  <a:pt x="97" y="191"/>
                </a:lnTo>
                <a:lnTo>
                  <a:pt x="98" y="191"/>
                </a:lnTo>
                <a:lnTo>
                  <a:pt x="141" y="191"/>
                </a:lnTo>
                <a:lnTo>
                  <a:pt x="142" y="191"/>
                </a:lnTo>
                <a:lnTo>
                  <a:pt x="143" y="189"/>
                </a:lnTo>
                <a:lnTo>
                  <a:pt x="143" y="166"/>
                </a:lnTo>
                <a:lnTo>
                  <a:pt x="144" y="149"/>
                </a:lnTo>
                <a:lnTo>
                  <a:pt x="144" y="125"/>
                </a:lnTo>
                <a:lnTo>
                  <a:pt x="145" y="122"/>
                </a:lnTo>
                <a:lnTo>
                  <a:pt x="145" y="124"/>
                </a:lnTo>
                <a:lnTo>
                  <a:pt x="146" y="132"/>
                </a:lnTo>
                <a:lnTo>
                  <a:pt x="146" y="164"/>
                </a:lnTo>
                <a:lnTo>
                  <a:pt x="147" y="179"/>
                </a:lnTo>
                <a:lnTo>
                  <a:pt x="147" y="188"/>
                </a:lnTo>
                <a:lnTo>
                  <a:pt x="148" y="191"/>
                </a:lnTo>
                <a:lnTo>
                  <a:pt x="193" y="191"/>
                </a:lnTo>
                <a:lnTo>
                  <a:pt x="194" y="191"/>
                </a:lnTo>
                <a:lnTo>
                  <a:pt x="195" y="189"/>
                </a:lnTo>
                <a:lnTo>
                  <a:pt x="195" y="180"/>
                </a:lnTo>
                <a:lnTo>
                  <a:pt x="196" y="176"/>
                </a:lnTo>
                <a:lnTo>
                  <a:pt x="196" y="172"/>
                </a:lnTo>
                <a:lnTo>
                  <a:pt x="197" y="173"/>
                </a:lnTo>
                <a:lnTo>
                  <a:pt x="197" y="175"/>
                </a:lnTo>
                <a:lnTo>
                  <a:pt x="198" y="179"/>
                </a:lnTo>
                <a:lnTo>
                  <a:pt x="198" y="188"/>
                </a:lnTo>
                <a:lnTo>
                  <a:pt x="199" y="190"/>
                </a:lnTo>
                <a:lnTo>
                  <a:pt x="199" y="191"/>
                </a:lnTo>
                <a:lnTo>
                  <a:pt x="200" y="191"/>
                </a:lnTo>
                <a:lnTo>
                  <a:pt x="233" y="191"/>
                </a:lnTo>
                <a:lnTo>
                  <a:pt x="234" y="191"/>
                </a:lnTo>
                <a:lnTo>
                  <a:pt x="235" y="191"/>
                </a:lnTo>
                <a:lnTo>
                  <a:pt x="236" y="191"/>
                </a:lnTo>
                <a:lnTo>
                  <a:pt x="237" y="191"/>
                </a:lnTo>
                <a:lnTo>
                  <a:pt x="238" y="191"/>
                </a:lnTo>
                <a:lnTo>
                  <a:pt x="239" y="191"/>
                </a:lnTo>
                <a:lnTo>
                  <a:pt x="240" y="191"/>
                </a:lnTo>
                <a:lnTo>
                  <a:pt x="241" y="191"/>
                </a:lnTo>
                <a:lnTo>
                  <a:pt x="242" y="191"/>
                </a:lnTo>
                <a:lnTo>
                  <a:pt x="243" y="191"/>
                </a:lnTo>
                <a:lnTo>
                  <a:pt x="244" y="191"/>
                </a:lnTo>
                <a:lnTo>
                  <a:pt x="245" y="191"/>
                </a:lnTo>
                <a:lnTo>
                  <a:pt x="246" y="191"/>
                </a:lnTo>
                <a:lnTo>
                  <a:pt x="247" y="190"/>
                </a:lnTo>
                <a:lnTo>
                  <a:pt x="247" y="188"/>
                </a:lnTo>
                <a:lnTo>
                  <a:pt x="248" y="188"/>
                </a:lnTo>
                <a:lnTo>
                  <a:pt x="249" y="188"/>
                </a:lnTo>
                <a:lnTo>
                  <a:pt x="249" y="189"/>
                </a:lnTo>
                <a:lnTo>
                  <a:pt x="250" y="190"/>
                </a:lnTo>
                <a:lnTo>
                  <a:pt x="250" y="191"/>
                </a:lnTo>
                <a:lnTo>
                  <a:pt x="251" y="191"/>
                </a:lnTo>
                <a:lnTo>
                  <a:pt x="295" y="191"/>
                </a:lnTo>
                <a:lnTo>
                  <a:pt x="296" y="191"/>
                </a:lnTo>
                <a:lnTo>
                  <a:pt x="297" y="191"/>
                </a:lnTo>
                <a:lnTo>
                  <a:pt x="298" y="191"/>
                </a:lnTo>
                <a:lnTo>
                  <a:pt x="299" y="191"/>
                </a:lnTo>
                <a:lnTo>
                  <a:pt x="300" y="191"/>
                </a:lnTo>
                <a:lnTo>
                  <a:pt x="301" y="191"/>
                </a:lnTo>
                <a:lnTo>
                  <a:pt x="302" y="191"/>
                </a:lnTo>
                <a:lnTo>
                  <a:pt x="303" y="191"/>
                </a:lnTo>
                <a:lnTo>
                  <a:pt x="347" y="191"/>
                </a:lnTo>
                <a:lnTo>
                  <a:pt x="348" y="191"/>
                </a:lnTo>
                <a:lnTo>
                  <a:pt x="349" y="191"/>
                </a:lnTo>
                <a:lnTo>
                  <a:pt x="350" y="191"/>
                </a:lnTo>
                <a:lnTo>
                  <a:pt x="351" y="191"/>
                </a:lnTo>
                <a:lnTo>
                  <a:pt x="352" y="191"/>
                </a:lnTo>
                <a:lnTo>
                  <a:pt x="369" y="191"/>
                </a:lnTo>
                <a:lnTo>
                  <a:pt x="370" y="191"/>
                </a:lnTo>
                <a:lnTo>
                  <a:pt x="371" y="191"/>
                </a:lnTo>
                <a:lnTo>
                  <a:pt x="372" y="191"/>
                </a:lnTo>
                <a:lnTo>
                  <a:pt x="373" y="191"/>
                </a:lnTo>
                <a:lnTo>
                  <a:pt x="374" y="191"/>
                </a:lnTo>
                <a:lnTo>
                  <a:pt x="398" y="191"/>
                </a:lnTo>
                <a:lnTo>
                  <a:pt x="399" y="191"/>
                </a:lnTo>
                <a:lnTo>
                  <a:pt x="400" y="191"/>
                </a:lnTo>
                <a:lnTo>
                  <a:pt x="400" y="190"/>
                </a:lnTo>
                <a:lnTo>
                  <a:pt x="401" y="190"/>
                </a:lnTo>
                <a:lnTo>
                  <a:pt x="402" y="182"/>
                </a:lnTo>
                <a:lnTo>
                  <a:pt x="402" y="190"/>
                </a:lnTo>
                <a:lnTo>
                  <a:pt x="403" y="185"/>
                </a:lnTo>
                <a:lnTo>
                  <a:pt x="403" y="190"/>
                </a:lnTo>
                <a:lnTo>
                  <a:pt x="404" y="191"/>
                </a:lnTo>
                <a:lnTo>
                  <a:pt x="449" y="191"/>
                </a:lnTo>
                <a:lnTo>
                  <a:pt x="450" y="191"/>
                </a:lnTo>
                <a:lnTo>
                  <a:pt x="450" y="187"/>
                </a:lnTo>
                <a:lnTo>
                  <a:pt x="451" y="182"/>
                </a:lnTo>
                <a:lnTo>
                  <a:pt x="451" y="175"/>
                </a:lnTo>
                <a:lnTo>
                  <a:pt x="452" y="170"/>
                </a:lnTo>
                <a:lnTo>
                  <a:pt x="452" y="165"/>
                </a:lnTo>
                <a:lnTo>
                  <a:pt x="453" y="166"/>
                </a:lnTo>
                <a:lnTo>
                  <a:pt x="453" y="169"/>
                </a:lnTo>
                <a:lnTo>
                  <a:pt x="454" y="174"/>
                </a:lnTo>
                <a:lnTo>
                  <a:pt x="454" y="186"/>
                </a:lnTo>
                <a:lnTo>
                  <a:pt x="455" y="189"/>
                </a:lnTo>
                <a:lnTo>
                  <a:pt x="455" y="191"/>
                </a:lnTo>
                <a:lnTo>
                  <a:pt x="456" y="191"/>
                </a:lnTo>
                <a:lnTo>
                  <a:pt x="501" y="191"/>
                </a:lnTo>
                <a:lnTo>
                  <a:pt x="502" y="189"/>
                </a:lnTo>
                <a:lnTo>
                  <a:pt x="502" y="179"/>
                </a:lnTo>
                <a:lnTo>
                  <a:pt x="503" y="174"/>
                </a:lnTo>
                <a:lnTo>
                  <a:pt x="503" y="171"/>
                </a:lnTo>
                <a:lnTo>
                  <a:pt x="504" y="171"/>
                </a:lnTo>
                <a:lnTo>
                  <a:pt x="504" y="174"/>
                </a:lnTo>
                <a:lnTo>
                  <a:pt x="505" y="178"/>
                </a:lnTo>
                <a:lnTo>
                  <a:pt x="505" y="184"/>
                </a:lnTo>
                <a:lnTo>
                  <a:pt x="506" y="189"/>
                </a:lnTo>
                <a:lnTo>
                  <a:pt x="506" y="191"/>
                </a:lnTo>
                <a:lnTo>
                  <a:pt x="552" y="191"/>
                </a:lnTo>
                <a:lnTo>
                  <a:pt x="552" y="190"/>
                </a:lnTo>
                <a:lnTo>
                  <a:pt x="553" y="188"/>
                </a:lnTo>
                <a:lnTo>
                  <a:pt x="553" y="183"/>
                </a:lnTo>
                <a:lnTo>
                  <a:pt x="554" y="173"/>
                </a:lnTo>
                <a:lnTo>
                  <a:pt x="554" y="149"/>
                </a:lnTo>
                <a:lnTo>
                  <a:pt x="555" y="142"/>
                </a:lnTo>
                <a:lnTo>
                  <a:pt x="555" y="140"/>
                </a:lnTo>
                <a:lnTo>
                  <a:pt x="556" y="141"/>
                </a:lnTo>
                <a:lnTo>
                  <a:pt x="556" y="156"/>
                </a:lnTo>
                <a:lnTo>
                  <a:pt x="557" y="169"/>
                </a:lnTo>
                <a:lnTo>
                  <a:pt x="557" y="180"/>
                </a:lnTo>
                <a:lnTo>
                  <a:pt x="558" y="188"/>
                </a:lnTo>
                <a:lnTo>
                  <a:pt x="558" y="191"/>
                </a:lnTo>
                <a:lnTo>
                  <a:pt x="603" y="191"/>
                </a:lnTo>
                <a:lnTo>
                  <a:pt x="604" y="191"/>
                </a:lnTo>
                <a:lnTo>
                  <a:pt x="604" y="184"/>
                </a:lnTo>
                <a:lnTo>
                  <a:pt x="605" y="174"/>
                </a:lnTo>
                <a:lnTo>
                  <a:pt x="605" y="161"/>
                </a:lnTo>
                <a:lnTo>
                  <a:pt x="606" y="150"/>
                </a:lnTo>
                <a:lnTo>
                  <a:pt x="606" y="143"/>
                </a:lnTo>
                <a:lnTo>
                  <a:pt x="607" y="144"/>
                </a:lnTo>
                <a:lnTo>
                  <a:pt x="607" y="149"/>
                </a:lnTo>
                <a:lnTo>
                  <a:pt x="608" y="159"/>
                </a:lnTo>
                <a:lnTo>
                  <a:pt x="608" y="183"/>
                </a:lnTo>
                <a:lnTo>
                  <a:pt x="609" y="189"/>
                </a:lnTo>
                <a:lnTo>
                  <a:pt x="609" y="191"/>
                </a:lnTo>
                <a:lnTo>
                  <a:pt x="610" y="191"/>
                </a:lnTo>
                <a:lnTo>
                  <a:pt x="654" y="191"/>
                </a:lnTo>
                <a:lnTo>
                  <a:pt x="655" y="191"/>
                </a:lnTo>
                <a:lnTo>
                  <a:pt x="655" y="190"/>
                </a:lnTo>
                <a:lnTo>
                  <a:pt x="656" y="184"/>
                </a:lnTo>
                <a:lnTo>
                  <a:pt x="656" y="151"/>
                </a:lnTo>
                <a:lnTo>
                  <a:pt x="657" y="132"/>
                </a:lnTo>
                <a:lnTo>
                  <a:pt x="657" y="119"/>
                </a:lnTo>
                <a:lnTo>
                  <a:pt x="658" y="113"/>
                </a:lnTo>
                <a:lnTo>
                  <a:pt x="658" y="119"/>
                </a:lnTo>
                <a:lnTo>
                  <a:pt x="659" y="132"/>
                </a:lnTo>
                <a:lnTo>
                  <a:pt x="659" y="152"/>
                </a:lnTo>
                <a:lnTo>
                  <a:pt x="660" y="171"/>
                </a:lnTo>
                <a:lnTo>
                  <a:pt x="660" y="190"/>
                </a:lnTo>
                <a:lnTo>
                  <a:pt x="661" y="191"/>
                </a:lnTo>
                <a:lnTo>
                  <a:pt x="706" y="191"/>
                </a:lnTo>
                <a:lnTo>
                  <a:pt x="707" y="191"/>
                </a:lnTo>
                <a:lnTo>
                  <a:pt x="707" y="171"/>
                </a:lnTo>
                <a:lnTo>
                  <a:pt x="708" y="150"/>
                </a:lnTo>
                <a:lnTo>
                  <a:pt x="708" y="127"/>
                </a:lnTo>
                <a:lnTo>
                  <a:pt x="709" y="109"/>
                </a:lnTo>
                <a:lnTo>
                  <a:pt x="709" y="98"/>
                </a:lnTo>
                <a:lnTo>
                  <a:pt x="710" y="103"/>
                </a:lnTo>
                <a:lnTo>
                  <a:pt x="710" y="117"/>
                </a:lnTo>
                <a:lnTo>
                  <a:pt x="711" y="139"/>
                </a:lnTo>
                <a:lnTo>
                  <a:pt x="711" y="180"/>
                </a:lnTo>
                <a:lnTo>
                  <a:pt x="712" y="189"/>
                </a:lnTo>
                <a:lnTo>
                  <a:pt x="712" y="191"/>
                </a:lnTo>
                <a:lnTo>
                  <a:pt x="713" y="191"/>
                </a:lnTo>
                <a:lnTo>
                  <a:pt x="755" y="191"/>
                </a:lnTo>
                <a:lnTo>
                  <a:pt x="756" y="191"/>
                </a:lnTo>
                <a:lnTo>
                  <a:pt x="756" y="189"/>
                </a:lnTo>
                <a:lnTo>
                  <a:pt x="757" y="188"/>
                </a:lnTo>
                <a:lnTo>
                  <a:pt x="757" y="187"/>
                </a:lnTo>
                <a:lnTo>
                  <a:pt x="758" y="186"/>
                </a:lnTo>
                <a:lnTo>
                  <a:pt x="758" y="181"/>
                </a:lnTo>
                <a:lnTo>
                  <a:pt x="759" y="169"/>
                </a:lnTo>
                <a:lnTo>
                  <a:pt x="759" y="152"/>
                </a:lnTo>
                <a:lnTo>
                  <a:pt x="760" y="134"/>
                </a:lnTo>
                <a:lnTo>
                  <a:pt x="760" y="116"/>
                </a:lnTo>
                <a:lnTo>
                  <a:pt x="761" y="115"/>
                </a:lnTo>
                <a:lnTo>
                  <a:pt x="761" y="119"/>
                </a:lnTo>
                <a:lnTo>
                  <a:pt x="762" y="131"/>
                </a:lnTo>
                <a:lnTo>
                  <a:pt x="762" y="168"/>
                </a:lnTo>
                <a:lnTo>
                  <a:pt x="763" y="182"/>
                </a:lnTo>
                <a:lnTo>
                  <a:pt x="763" y="188"/>
                </a:lnTo>
                <a:lnTo>
                  <a:pt x="764" y="190"/>
                </a:lnTo>
                <a:lnTo>
                  <a:pt x="764" y="191"/>
                </a:lnTo>
                <a:lnTo>
                  <a:pt x="766" y="191"/>
                </a:lnTo>
                <a:lnTo>
                  <a:pt x="767" y="190"/>
                </a:lnTo>
                <a:lnTo>
                  <a:pt x="767" y="188"/>
                </a:lnTo>
                <a:lnTo>
                  <a:pt x="768" y="187"/>
                </a:lnTo>
                <a:lnTo>
                  <a:pt x="768" y="186"/>
                </a:lnTo>
                <a:lnTo>
                  <a:pt x="769" y="186"/>
                </a:lnTo>
                <a:lnTo>
                  <a:pt x="769" y="187"/>
                </a:lnTo>
                <a:lnTo>
                  <a:pt x="770" y="188"/>
                </a:lnTo>
                <a:lnTo>
                  <a:pt x="770" y="191"/>
                </a:lnTo>
                <a:lnTo>
                  <a:pt x="771" y="191"/>
                </a:lnTo>
                <a:lnTo>
                  <a:pt x="809" y="191"/>
                </a:lnTo>
                <a:lnTo>
                  <a:pt x="810" y="186"/>
                </a:lnTo>
                <a:lnTo>
                  <a:pt x="810" y="174"/>
                </a:lnTo>
                <a:lnTo>
                  <a:pt x="811" y="156"/>
                </a:lnTo>
                <a:lnTo>
                  <a:pt x="811" y="124"/>
                </a:lnTo>
                <a:lnTo>
                  <a:pt x="812" y="117"/>
                </a:lnTo>
                <a:lnTo>
                  <a:pt x="812" y="116"/>
                </a:lnTo>
                <a:lnTo>
                  <a:pt x="813" y="121"/>
                </a:lnTo>
                <a:lnTo>
                  <a:pt x="813" y="150"/>
                </a:lnTo>
                <a:lnTo>
                  <a:pt x="814" y="169"/>
                </a:lnTo>
                <a:lnTo>
                  <a:pt x="814" y="183"/>
                </a:lnTo>
                <a:lnTo>
                  <a:pt x="815" y="190"/>
                </a:lnTo>
                <a:lnTo>
                  <a:pt x="815" y="191"/>
                </a:lnTo>
                <a:lnTo>
                  <a:pt x="860" y="191"/>
                </a:lnTo>
                <a:lnTo>
                  <a:pt x="861" y="189"/>
                </a:lnTo>
                <a:lnTo>
                  <a:pt x="861" y="183"/>
                </a:lnTo>
                <a:lnTo>
                  <a:pt x="862" y="170"/>
                </a:lnTo>
                <a:lnTo>
                  <a:pt x="862" y="138"/>
                </a:lnTo>
                <a:lnTo>
                  <a:pt x="863" y="127"/>
                </a:lnTo>
                <a:lnTo>
                  <a:pt x="863" y="122"/>
                </a:lnTo>
                <a:lnTo>
                  <a:pt x="864" y="123"/>
                </a:lnTo>
                <a:lnTo>
                  <a:pt x="864" y="142"/>
                </a:lnTo>
                <a:lnTo>
                  <a:pt x="865" y="158"/>
                </a:lnTo>
                <a:lnTo>
                  <a:pt x="865" y="174"/>
                </a:lnTo>
                <a:lnTo>
                  <a:pt x="866" y="185"/>
                </a:lnTo>
                <a:lnTo>
                  <a:pt x="866" y="191"/>
                </a:lnTo>
                <a:lnTo>
                  <a:pt x="867" y="191"/>
                </a:lnTo>
                <a:lnTo>
                  <a:pt x="890" y="191"/>
                </a:lnTo>
                <a:lnTo>
                  <a:pt x="891" y="190"/>
                </a:lnTo>
                <a:lnTo>
                  <a:pt x="891" y="188"/>
                </a:lnTo>
                <a:lnTo>
                  <a:pt x="892" y="188"/>
                </a:lnTo>
                <a:lnTo>
                  <a:pt x="893" y="188"/>
                </a:lnTo>
                <a:lnTo>
                  <a:pt x="893" y="189"/>
                </a:lnTo>
                <a:lnTo>
                  <a:pt x="894" y="190"/>
                </a:lnTo>
                <a:lnTo>
                  <a:pt x="894" y="191"/>
                </a:lnTo>
                <a:lnTo>
                  <a:pt x="895" y="191"/>
                </a:lnTo>
                <a:lnTo>
                  <a:pt x="907" y="191"/>
                </a:lnTo>
                <a:lnTo>
                  <a:pt x="908" y="190"/>
                </a:lnTo>
                <a:lnTo>
                  <a:pt x="908" y="189"/>
                </a:lnTo>
                <a:lnTo>
                  <a:pt x="909" y="188"/>
                </a:lnTo>
                <a:lnTo>
                  <a:pt x="909" y="187"/>
                </a:lnTo>
                <a:lnTo>
                  <a:pt x="910" y="186"/>
                </a:lnTo>
                <a:lnTo>
                  <a:pt x="910" y="187"/>
                </a:lnTo>
                <a:lnTo>
                  <a:pt x="911" y="188"/>
                </a:lnTo>
                <a:lnTo>
                  <a:pt x="911" y="189"/>
                </a:lnTo>
                <a:lnTo>
                  <a:pt x="912" y="190"/>
                </a:lnTo>
                <a:lnTo>
                  <a:pt x="912" y="191"/>
                </a:lnTo>
                <a:lnTo>
                  <a:pt x="913" y="188"/>
                </a:lnTo>
                <a:lnTo>
                  <a:pt x="913" y="183"/>
                </a:lnTo>
                <a:lnTo>
                  <a:pt x="914" y="176"/>
                </a:lnTo>
                <a:lnTo>
                  <a:pt x="914" y="165"/>
                </a:lnTo>
                <a:lnTo>
                  <a:pt x="915" y="164"/>
                </a:lnTo>
                <a:lnTo>
                  <a:pt x="916" y="166"/>
                </a:lnTo>
                <a:lnTo>
                  <a:pt x="916" y="179"/>
                </a:lnTo>
                <a:lnTo>
                  <a:pt x="917" y="185"/>
                </a:lnTo>
                <a:lnTo>
                  <a:pt x="917" y="189"/>
                </a:lnTo>
                <a:lnTo>
                  <a:pt x="918" y="191"/>
                </a:lnTo>
                <a:lnTo>
                  <a:pt x="964" y="191"/>
                </a:lnTo>
                <a:lnTo>
                  <a:pt x="965" y="191"/>
                </a:lnTo>
                <a:lnTo>
                  <a:pt x="965" y="189"/>
                </a:lnTo>
                <a:lnTo>
                  <a:pt x="966" y="187"/>
                </a:lnTo>
                <a:lnTo>
                  <a:pt x="966" y="183"/>
                </a:lnTo>
                <a:lnTo>
                  <a:pt x="967" y="182"/>
                </a:lnTo>
                <a:lnTo>
                  <a:pt x="967" y="181"/>
                </a:lnTo>
                <a:lnTo>
                  <a:pt x="968" y="181"/>
                </a:lnTo>
                <a:lnTo>
                  <a:pt x="968" y="184"/>
                </a:lnTo>
                <a:lnTo>
                  <a:pt x="969" y="186"/>
                </a:lnTo>
                <a:lnTo>
                  <a:pt x="969" y="188"/>
                </a:lnTo>
                <a:lnTo>
                  <a:pt x="970" y="189"/>
                </a:lnTo>
                <a:lnTo>
                  <a:pt x="970" y="191"/>
                </a:lnTo>
                <a:lnTo>
                  <a:pt x="971" y="191"/>
                </a:lnTo>
                <a:lnTo>
                  <a:pt x="1030" y="19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Rectangle 110"/>
          <p:cNvSpPr>
            <a:spLocks noChangeArrowheads="1"/>
          </p:cNvSpPr>
          <p:nvPr/>
        </p:nvSpPr>
        <p:spPr bwMode="auto">
          <a:xfrm>
            <a:off x="2108994" y="5302250"/>
            <a:ext cx="1714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8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x10</a:t>
            </a:r>
            <a:endParaRPr lang="en-US" altLang="zh-CN" sz="800" b="1">
              <a:ea typeface="宋体" pitchFamily="2" charset="-122"/>
            </a:endParaRPr>
          </a:p>
        </p:txBody>
      </p:sp>
      <p:sp>
        <p:nvSpPr>
          <p:cNvPr id="113" name="Line 111"/>
          <p:cNvSpPr>
            <a:spLocks noChangeShapeType="1"/>
          </p:cNvSpPr>
          <p:nvPr/>
        </p:nvSpPr>
        <p:spPr bwMode="auto">
          <a:xfrm>
            <a:off x="1561306" y="5357813"/>
            <a:ext cx="514350" cy="0"/>
          </a:xfrm>
          <a:prstGeom prst="line">
            <a:avLst/>
          </a:prstGeom>
          <a:noFill/>
          <a:ln w="0" cap="rnd">
            <a:solidFill>
              <a:srgbClr val="000000"/>
            </a:solidFill>
            <a:prstDash val="sysDot"/>
            <a:round/>
            <a:headEnd type="triangl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12"/>
          <p:cNvSpPr>
            <a:spLocks noChangeShapeType="1"/>
          </p:cNvSpPr>
          <p:nvPr/>
        </p:nvSpPr>
        <p:spPr bwMode="auto">
          <a:xfrm flipH="1">
            <a:off x="2304256" y="5357813"/>
            <a:ext cx="430212" cy="0"/>
          </a:xfrm>
          <a:prstGeom prst="line">
            <a:avLst/>
          </a:prstGeom>
          <a:noFill/>
          <a:ln w="0" cap="rnd">
            <a:solidFill>
              <a:srgbClr val="000000"/>
            </a:solidFill>
            <a:prstDash val="sysDot"/>
            <a:round/>
            <a:headEnd type="triangl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AutoShape 113"/>
          <p:cNvSpPr>
            <a:spLocks/>
          </p:cNvSpPr>
          <p:nvPr/>
        </p:nvSpPr>
        <p:spPr bwMode="auto">
          <a:xfrm rot="5400000">
            <a:off x="1023144" y="4216400"/>
            <a:ext cx="36513" cy="411162"/>
          </a:xfrm>
          <a:prstGeom prst="leftBracke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6" name="Rectangle 114"/>
          <p:cNvSpPr>
            <a:spLocks noChangeArrowheads="1"/>
          </p:cNvSpPr>
          <p:nvPr/>
        </p:nvSpPr>
        <p:spPr bwMode="auto">
          <a:xfrm>
            <a:off x="772319" y="4211638"/>
            <a:ext cx="595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800" b="1" dirty="0">
                <a:solidFill>
                  <a:schemeClr val="accent3"/>
                </a:solidFill>
                <a:ea typeface="宋体" pitchFamily="2" charset="-122"/>
              </a:rPr>
              <a:t>PKC</a:t>
            </a:r>
            <a:r>
              <a:rPr lang="en-US" altLang="zh-CN" sz="800" b="1" dirty="0">
                <a:solidFill>
                  <a:schemeClr val="accent3"/>
                </a:solidFill>
                <a:ea typeface="宋体" pitchFamily="2" charset="-122"/>
                <a:sym typeface="Symbol" pitchFamily="18" charset="2"/>
              </a:rPr>
              <a:t></a:t>
            </a:r>
            <a:r>
              <a:rPr lang="en-US" altLang="zh-CN" sz="800" b="1" dirty="0">
                <a:solidFill>
                  <a:schemeClr val="accent3"/>
                </a:solidFill>
                <a:ea typeface="宋体" pitchFamily="2" charset="-122"/>
              </a:rPr>
              <a:t> </a:t>
            </a:r>
            <a:r>
              <a:rPr lang="en-US" altLang="zh-CN" sz="800" b="1" dirty="0" err="1">
                <a:solidFill>
                  <a:schemeClr val="accent3"/>
                </a:solidFill>
                <a:ea typeface="宋体" pitchFamily="2" charset="-122"/>
              </a:rPr>
              <a:t>Tg</a:t>
            </a:r>
            <a:endParaRPr lang="en-US" altLang="zh-CN" sz="800" b="1" dirty="0">
              <a:solidFill>
                <a:schemeClr val="accent3"/>
              </a:solidFill>
              <a:ea typeface="宋体" pitchFamily="2" charset="-122"/>
            </a:endParaRPr>
          </a:p>
        </p:txBody>
      </p:sp>
      <p:sp>
        <p:nvSpPr>
          <p:cNvPr id="117" name="AutoShape 115"/>
          <p:cNvSpPr>
            <a:spLocks/>
          </p:cNvSpPr>
          <p:nvPr/>
        </p:nvSpPr>
        <p:spPr bwMode="auto">
          <a:xfrm rot="5400000">
            <a:off x="2059781" y="4254500"/>
            <a:ext cx="36513" cy="1077912"/>
          </a:xfrm>
          <a:prstGeom prst="leftBracke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8" name="Rectangle 116"/>
          <p:cNvSpPr>
            <a:spLocks noChangeArrowheads="1"/>
          </p:cNvSpPr>
          <p:nvPr/>
        </p:nvSpPr>
        <p:spPr bwMode="auto">
          <a:xfrm>
            <a:off x="1564481" y="4584700"/>
            <a:ext cx="1022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800" b="1" dirty="0">
                <a:solidFill>
                  <a:schemeClr val="tx2"/>
                </a:solidFill>
                <a:ea typeface="宋体" pitchFamily="2" charset="-122"/>
              </a:rPr>
              <a:t>Internal Standard</a:t>
            </a:r>
          </a:p>
        </p:txBody>
      </p:sp>
      <p:sp>
        <p:nvSpPr>
          <p:cNvPr id="119" name="Line 117"/>
          <p:cNvSpPr>
            <a:spLocks noChangeShapeType="1"/>
          </p:cNvSpPr>
          <p:nvPr/>
        </p:nvSpPr>
        <p:spPr bwMode="auto">
          <a:xfrm>
            <a:off x="802481" y="6457950"/>
            <a:ext cx="1933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118"/>
          <p:cNvSpPr>
            <a:spLocks noChangeShapeType="1"/>
          </p:cNvSpPr>
          <p:nvPr/>
        </p:nvSpPr>
        <p:spPr bwMode="auto">
          <a:xfrm>
            <a:off x="802481" y="645795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Rectangle 119"/>
          <p:cNvSpPr>
            <a:spLocks noChangeArrowheads="1"/>
          </p:cNvSpPr>
          <p:nvPr/>
        </p:nvSpPr>
        <p:spPr bwMode="auto">
          <a:xfrm>
            <a:off x="761206" y="648017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745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22" name="Line 120"/>
          <p:cNvSpPr>
            <a:spLocks noChangeShapeType="1"/>
          </p:cNvSpPr>
          <p:nvPr/>
        </p:nvSpPr>
        <p:spPr bwMode="auto">
          <a:xfrm>
            <a:off x="1189831" y="645795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21"/>
          <p:cNvSpPr>
            <a:spLocks noChangeArrowheads="1"/>
          </p:cNvSpPr>
          <p:nvPr/>
        </p:nvSpPr>
        <p:spPr bwMode="auto">
          <a:xfrm>
            <a:off x="1148556" y="648017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747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24" name="Line 122"/>
          <p:cNvSpPr>
            <a:spLocks noChangeShapeType="1"/>
          </p:cNvSpPr>
          <p:nvPr/>
        </p:nvSpPr>
        <p:spPr bwMode="auto">
          <a:xfrm>
            <a:off x="1575594" y="645795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Rectangle 123"/>
          <p:cNvSpPr>
            <a:spLocks noChangeArrowheads="1"/>
          </p:cNvSpPr>
          <p:nvPr/>
        </p:nvSpPr>
        <p:spPr bwMode="auto">
          <a:xfrm>
            <a:off x="1535906" y="648017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749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26" name="Line 124"/>
          <p:cNvSpPr>
            <a:spLocks noChangeShapeType="1"/>
          </p:cNvSpPr>
          <p:nvPr/>
        </p:nvSpPr>
        <p:spPr bwMode="auto">
          <a:xfrm>
            <a:off x="1962944" y="645795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Rectangle 125"/>
          <p:cNvSpPr>
            <a:spLocks noChangeArrowheads="1"/>
          </p:cNvSpPr>
          <p:nvPr/>
        </p:nvSpPr>
        <p:spPr bwMode="auto">
          <a:xfrm>
            <a:off x="1924844" y="648017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751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28" name="Line 126"/>
          <p:cNvSpPr>
            <a:spLocks noChangeShapeType="1"/>
          </p:cNvSpPr>
          <p:nvPr/>
        </p:nvSpPr>
        <p:spPr bwMode="auto">
          <a:xfrm>
            <a:off x="2348706" y="645795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Rectangle 127"/>
          <p:cNvSpPr>
            <a:spLocks noChangeArrowheads="1"/>
          </p:cNvSpPr>
          <p:nvPr/>
        </p:nvSpPr>
        <p:spPr bwMode="auto">
          <a:xfrm>
            <a:off x="2309019" y="648017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753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30" name="Line 128"/>
          <p:cNvSpPr>
            <a:spLocks noChangeShapeType="1"/>
          </p:cNvSpPr>
          <p:nvPr/>
        </p:nvSpPr>
        <p:spPr bwMode="auto">
          <a:xfrm>
            <a:off x="2736056" y="6457950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Rectangle 129"/>
          <p:cNvSpPr>
            <a:spLocks noChangeArrowheads="1"/>
          </p:cNvSpPr>
          <p:nvPr/>
        </p:nvSpPr>
        <p:spPr bwMode="auto">
          <a:xfrm>
            <a:off x="2694781" y="6480175"/>
            <a:ext cx="1285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6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755</a:t>
            </a:r>
            <a:endParaRPr lang="en-US" altLang="zh-CN" sz="600" b="1">
              <a:ea typeface="宋体" pitchFamily="2" charset="-122"/>
            </a:endParaRPr>
          </a:p>
        </p:txBody>
      </p:sp>
      <p:sp>
        <p:nvSpPr>
          <p:cNvPr id="132" name="Line 131"/>
          <p:cNvSpPr>
            <a:spLocks noChangeShapeType="1"/>
          </p:cNvSpPr>
          <p:nvPr/>
        </p:nvSpPr>
        <p:spPr bwMode="auto">
          <a:xfrm flipV="1">
            <a:off x="802481" y="5745163"/>
            <a:ext cx="0" cy="709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32"/>
          <p:cNvSpPr>
            <a:spLocks noChangeShapeType="1"/>
          </p:cNvSpPr>
          <p:nvPr/>
        </p:nvSpPr>
        <p:spPr bwMode="auto">
          <a:xfrm flipH="1">
            <a:off x="789781" y="6454775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33"/>
          <p:cNvSpPr>
            <a:spLocks noChangeShapeType="1"/>
          </p:cNvSpPr>
          <p:nvPr/>
        </p:nvSpPr>
        <p:spPr bwMode="auto">
          <a:xfrm flipH="1">
            <a:off x="789781" y="6313488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34"/>
          <p:cNvSpPr>
            <a:spLocks noChangeShapeType="1"/>
          </p:cNvSpPr>
          <p:nvPr/>
        </p:nvSpPr>
        <p:spPr bwMode="auto">
          <a:xfrm flipH="1">
            <a:off x="789781" y="6172200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35"/>
          <p:cNvSpPr>
            <a:spLocks noChangeShapeType="1"/>
          </p:cNvSpPr>
          <p:nvPr/>
        </p:nvSpPr>
        <p:spPr bwMode="auto">
          <a:xfrm flipH="1">
            <a:off x="789781" y="603091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36"/>
          <p:cNvSpPr>
            <a:spLocks noChangeShapeType="1"/>
          </p:cNvSpPr>
          <p:nvPr/>
        </p:nvSpPr>
        <p:spPr bwMode="auto">
          <a:xfrm flipH="1">
            <a:off x="789781" y="589121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37"/>
          <p:cNvSpPr>
            <a:spLocks noChangeShapeType="1"/>
          </p:cNvSpPr>
          <p:nvPr/>
        </p:nvSpPr>
        <p:spPr bwMode="auto">
          <a:xfrm flipH="1">
            <a:off x="789781" y="5745163"/>
            <a:ext cx="12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802481" y="5745163"/>
            <a:ext cx="1933575" cy="709613"/>
          </a:xfrm>
          <a:custGeom>
            <a:avLst/>
            <a:gdLst>
              <a:gd name="T0" fmla="*/ 46931 w 1030"/>
              <a:gd name="T1" fmla="*/ 709612 h 191"/>
              <a:gd name="T2" fmla="*/ 52563 w 1030"/>
              <a:gd name="T3" fmla="*/ 709612 h 191"/>
              <a:gd name="T4" fmla="*/ 71336 w 1030"/>
              <a:gd name="T5" fmla="*/ 709612 h 191"/>
              <a:gd name="T6" fmla="*/ 78845 w 1030"/>
              <a:gd name="T7" fmla="*/ 22291 h 191"/>
              <a:gd name="T8" fmla="*/ 84477 w 1030"/>
              <a:gd name="T9" fmla="*/ 709612 h 191"/>
              <a:gd name="T10" fmla="*/ 91986 w 1030"/>
              <a:gd name="T11" fmla="*/ 709612 h 191"/>
              <a:gd name="T12" fmla="*/ 170830 w 1030"/>
              <a:gd name="T13" fmla="*/ 709612 h 191"/>
              <a:gd name="T14" fmla="*/ 178339 w 1030"/>
              <a:gd name="T15" fmla="*/ 653883 h 191"/>
              <a:gd name="T16" fmla="*/ 238412 w 1030"/>
              <a:gd name="T17" fmla="*/ 709612 h 191"/>
              <a:gd name="T18" fmla="*/ 245921 w 1030"/>
              <a:gd name="T19" fmla="*/ 709612 h 191"/>
              <a:gd name="T20" fmla="*/ 266571 w 1030"/>
              <a:gd name="T21" fmla="*/ 709612 h 191"/>
              <a:gd name="T22" fmla="*/ 272202 w 1030"/>
              <a:gd name="T23" fmla="*/ 523850 h 191"/>
              <a:gd name="T24" fmla="*/ 279711 w 1030"/>
              <a:gd name="T25" fmla="*/ 709612 h 191"/>
              <a:gd name="T26" fmla="*/ 321011 w 1030"/>
              <a:gd name="T27" fmla="*/ 709612 h 191"/>
              <a:gd name="T28" fmla="*/ 326643 w 1030"/>
              <a:gd name="T29" fmla="*/ 709612 h 191"/>
              <a:gd name="T30" fmla="*/ 367942 w 1030"/>
              <a:gd name="T31" fmla="*/ 676175 h 191"/>
              <a:gd name="T32" fmla="*/ 373574 w 1030"/>
              <a:gd name="T33" fmla="*/ 709612 h 191"/>
              <a:gd name="T34" fmla="*/ 458051 w 1030"/>
              <a:gd name="T35" fmla="*/ 709612 h 191"/>
              <a:gd name="T36" fmla="*/ 465560 w 1030"/>
              <a:gd name="T37" fmla="*/ 698466 h 191"/>
              <a:gd name="T38" fmla="*/ 471192 w 1030"/>
              <a:gd name="T39" fmla="*/ 709612 h 191"/>
              <a:gd name="T40" fmla="*/ 561300 w 1030"/>
              <a:gd name="T41" fmla="*/ 705897 h 191"/>
              <a:gd name="T42" fmla="*/ 568809 w 1030"/>
              <a:gd name="T43" fmla="*/ 709612 h 191"/>
              <a:gd name="T44" fmla="*/ 657040 w 1030"/>
              <a:gd name="T45" fmla="*/ 709612 h 191"/>
              <a:gd name="T46" fmla="*/ 664549 w 1030"/>
              <a:gd name="T47" fmla="*/ 709612 h 191"/>
              <a:gd name="T48" fmla="*/ 752780 w 1030"/>
              <a:gd name="T49" fmla="*/ 687321 h 191"/>
              <a:gd name="T50" fmla="*/ 842889 w 1030"/>
              <a:gd name="T51" fmla="*/ 709612 h 191"/>
              <a:gd name="T52" fmla="*/ 848520 w 1030"/>
              <a:gd name="T53" fmla="*/ 672460 h 191"/>
              <a:gd name="T54" fmla="*/ 856029 w 1030"/>
              <a:gd name="T55" fmla="*/ 709612 h 191"/>
              <a:gd name="T56" fmla="*/ 944260 w 1030"/>
              <a:gd name="T57" fmla="*/ 653883 h 191"/>
              <a:gd name="T58" fmla="*/ 951769 w 1030"/>
              <a:gd name="T59" fmla="*/ 709612 h 191"/>
              <a:gd name="T60" fmla="*/ 974297 w 1030"/>
              <a:gd name="T61" fmla="*/ 698466 h 191"/>
              <a:gd name="T62" fmla="*/ 1036246 w 1030"/>
              <a:gd name="T63" fmla="*/ 709612 h 191"/>
              <a:gd name="T64" fmla="*/ 1041878 w 1030"/>
              <a:gd name="T65" fmla="*/ 620446 h 191"/>
              <a:gd name="T66" fmla="*/ 1094441 w 1030"/>
              <a:gd name="T67" fmla="*/ 709612 h 191"/>
              <a:gd name="T68" fmla="*/ 1100073 w 1030"/>
              <a:gd name="T69" fmla="*/ 698466 h 191"/>
              <a:gd name="T70" fmla="*/ 1133863 w 1030"/>
              <a:gd name="T71" fmla="*/ 709612 h 191"/>
              <a:gd name="T72" fmla="*/ 1139495 w 1030"/>
              <a:gd name="T73" fmla="*/ 642738 h 191"/>
              <a:gd name="T74" fmla="*/ 1227726 w 1030"/>
              <a:gd name="T75" fmla="*/ 709612 h 191"/>
              <a:gd name="T76" fmla="*/ 1235235 w 1030"/>
              <a:gd name="T77" fmla="*/ 520134 h 191"/>
              <a:gd name="T78" fmla="*/ 1325344 w 1030"/>
              <a:gd name="T79" fmla="*/ 709612 h 191"/>
              <a:gd name="T80" fmla="*/ 1330975 w 1030"/>
              <a:gd name="T81" fmla="*/ 538711 h 191"/>
              <a:gd name="T82" fmla="*/ 1336607 w 1030"/>
              <a:gd name="T83" fmla="*/ 709612 h 191"/>
              <a:gd name="T84" fmla="*/ 1424838 w 1030"/>
              <a:gd name="T85" fmla="*/ 702182 h 191"/>
              <a:gd name="T86" fmla="*/ 1432347 w 1030"/>
              <a:gd name="T87" fmla="*/ 702182 h 191"/>
              <a:gd name="T88" fmla="*/ 1518701 w 1030"/>
              <a:gd name="T89" fmla="*/ 709612 h 191"/>
              <a:gd name="T90" fmla="*/ 1526210 w 1030"/>
              <a:gd name="T91" fmla="*/ 594439 h 191"/>
              <a:gd name="T92" fmla="*/ 1614441 w 1030"/>
              <a:gd name="T93" fmla="*/ 709612 h 191"/>
              <a:gd name="T94" fmla="*/ 1620073 w 1030"/>
              <a:gd name="T95" fmla="*/ 534995 h 191"/>
              <a:gd name="T96" fmla="*/ 1627582 w 1030"/>
              <a:gd name="T97" fmla="*/ 709612 h 191"/>
              <a:gd name="T98" fmla="*/ 1715813 w 1030"/>
              <a:gd name="T99" fmla="*/ 653883 h 191"/>
              <a:gd name="T100" fmla="*/ 1723322 w 1030"/>
              <a:gd name="T101" fmla="*/ 702182 h 191"/>
              <a:gd name="T102" fmla="*/ 1728954 w 1030"/>
              <a:gd name="T103" fmla="*/ 709612 h 191"/>
              <a:gd name="T104" fmla="*/ 1813431 w 1030"/>
              <a:gd name="T105" fmla="*/ 683605 h 191"/>
              <a:gd name="T106" fmla="*/ 1828449 w 1030"/>
              <a:gd name="T107" fmla="*/ 709612 h 191"/>
              <a:gd name="T108" fmla="*/ 1834080 w 1030"/>
              <a:gd name="T109" fmla="*/ 698466 h 191"/>
              <a:gd name="T110" fmla="*/ 1907293 w 1030"/>
              <a:gd name="T111" fmla="*/ 709612 h 191"/>
              <a:gd name="T112" fmla="*/ 1914802 w 1030"/>
              <a:gd name="T113" fmla="*/ 709612 h 1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30" h="191">
                <a:moveTo>
                  <a:pt x="0" y="191"/>
                </a:moveTo>
                <a:lnTo>
                  <a:pt x="22" y="191"/>
                </a:lnTo>
                <a:lnTo>
                  <a:pt x="23" y="191"/>
                </a:lnTo>
                <a:lnTo>
                  <a:pt x="24" y="191"/>
                </a:lnTo>
                <a:lnTo>
                  <a:pt x="25" y="191"/>
                </a:lnTo>
                <a:lnTo>
                  <a:pt x="26" y="191"/>
                </a:lnTo>
                <a:lnTo>
                  <a:pt x="27" y="191"/>
                </a:lnTo>
                <a:lnTo>
                  <a:pt x="28" y="191"/>
                </a:lnTo>
                <a:lnTo>
                  <a:pt x="36" y="191"/>
                </a:lnTo>
                <a:lnTo>
                  <a:pt x="37" y="191"/>
                </a:lnTo>
                <a:lnTo>
                  <a:pt x="38" y="191"/>
                </a:lnTo>
                <a:lnTo>
                  <a:pt x="39" y="191"/>
                </a:lnTo>
                <a:lnTo>
                  <a:pt x="40" y="191"/>
                </a:lnTo>
                <a:lnTo>
                  <a:pt x="40" y="175"/>
                </a:lnTo>
                <a:lnTo>
                  <a:pt x="41" y="126"/>
                </a:lnTo>
                <a:lnTo>
                  <a:pt x="41" y="0"/>
                </a:lnTo>
                <a:lnTo>
                  <a:pt x="42" y="6"/>
                </a:lnTo>
                <a:lnTo>
                  <a:pt x="42" y="65"/>
                </a:lnTo>
                <a:lnTo>
                  <a:pt x="43" y="136"/>
                </a:lnTo>
                <a:lnTo>
                  <a:pt x="43" y="190"/>
                </a:lnTo>
                <a:lnTo>
                  <a:pt x="44" y="191"/>
                </a:lnTo>
                <a:lnTo>
                  <a:pt x="45" y="191"/>
                </a:lnTo>
                <a:lnTo>
                  <a:pt x="46" y="191"/>
                </a:lnTo>
                <a:lnTo>
                  <a:pt x="47" y="191"/>
                </a:lnTo>
                <a:lnTo>
                  <a:pt x="48" y="191"/>
                </a:lnTo>
                <a:lnTo>
                  <a:pt x="49" y="191"/>
                </a:lnTo>
                <a:lnTo>
                  <a:pt x="89" y="191"/>
                </a:lnTo>
                <a:lnTo>
                  <a:pt x="90" y="191"/>
                </a:lnTo>
                <a:lnTo>
                  <a:pt x="91" y="191"/>
                </a:lnTo>
                <a:lnTo>
                  <a:pt x="92" y="186"/>
                </a:lnTo>
                <a:lnTo>
                  <a:pt x="92" y="157"/>
                </a:lnTo>
                <a:lnTo>
                  <a:pt x="93" y="107"/>
                </a:lnTo>
                <a:lnTo>
                  <a:pt x="93" y="50"/>
                </a:lnTo>
                <a:lnTo>
                  <a:pt x="94" y="84"/>
                </a:lnTo>
                <a:lnTo>
                  <a:pt x="94" y="137"/>
                </a:lnTo>
                <a:lnTo>
                  <a:pt x="95" y="176"/>
                </a:lnTo>
                <a:lnTo>
                  <a:pt x="95" y="191"/>
                </a:lnTo>
                <a:lnTo>
                  <a:pt x="96" y="191"/>
                </a:lnTo>
                <a:lnTo>
                  <a:pt x="97" y="191"/>
                </a:lnTo>
                <a:lnTo>
                  <a:pt x="98" y="191"/>
                </a:lnTo>
                <a:lnTo>
                  <a:pt x="127" y="191"/>
                </a:lnTo>
                <a:lnTo>
                  <a:pt x="128" y="191"/>
                </a:lnTo>
                <a:lnTo>
                  <a:pt x="129" y="191"/>
                </a:lnTo>
                <a:lnTo>
                  <a:pt x="130" y="191"/>
                </a:lnTo>
                <a:lnTo>
                  <a:pt x="131" y="191"/>
                </a:lnTo>
                <a:lnTo>
                  <a:pt x="132" y="191"/>
                </a:lnTo>
                <a:lnTo>
                  <a:pt x="141" y="191"/>
                </a:lnTo>
                <a:lnTo>
                  <a:pt x="142" y="191"/>
                </a:lnTo>
                <a:lnTo>
                  <a:pt x="143" y="191"/>
                </a:lnTo>
                <a:lnTo>
                  <a:pt x="143" y="190"/>
                </a:lnTo>
                <a:lnTo>
                  <a:pt x="144" y="180"/>
                </a:lnTo>
                <a:lnTo>
                  <a:pt x="144" y="138"/>
                </a:lnTo>
                <a:lnTo>
                  <a:pt x="145" y="130"/>
                </a:lnTo>
                <a:lnTo>
                  <a:pt x="145" y="141"/>
                </a:lnTo>
                <a:lnTo>
                  <a:pt x="146" y="164"/>
                </a:lnTo>
                <a:lnTo>
                  <a:pt x="146" y="191"/>
                </a:lnTo>
                <a:lnTo>
                  <a:pt x="147" y="191"/>
                </a:lnTo>
                <a:lnTo>
                  <a:pt x="148" y="191"/>
                </a:lnTo>
                <a:lnTo>
                  <a:pt x="149" y="191"/>
                </a:lnTo>
                <a:lnTo>
                  <a:pt x="169" y="191"/>
                </a:lnTo>
                <a:lnTo>
                  <a:pt x="170" y="191"/>
                </a:lnTo>
                <a:lnTo>
                  <a:pt x="171" y="191"/>
                </a:lnTo>
                <a:lnTo>
                  <a:pt x="172" y="191"/>
                </a:lnTo>
                <a:lnTo>
                  <a:pt x="173" y="191"/>
                </a:lnTo>
                <a:lnTo>
                  <a:pt x="174" y="191"/>
                </a:lnTo>
                <a:lnTo>
                  <a:pt x="175" y="191"/>
                </a:lnTo>
                <a:lnTo>
                  <a:pt x="193" y="191"/>
                </a:lnTo>
                <a:lnTo>
                  <a:pt x="194" y="191"/>
                </a:lnTo>
                <a:lnTo>
                  <a:pt x="195" y="191"/>
                </a:lnTo>
                <a:lnTo>
                  <a:pt x="195" y="189"/>
                </a:lnTo>
                <a:lnTo>
                  <a:pt x="196" y="182"/>
                </a:lnTo>
                <a:lnTo>
                  <a:pt x="196" y="169"/>
                </a:lnTo>
                <a:lnTo>
                  <a:pt x="197" y="172"/>
                </a:lnTo>
                <a:lnTo>
                  <a:pt x="197" y="180"/>
                </a:lnTo>
                <a:lnTo>
                  <a:pt x="198" y="188"/>
                </a:lnTo>
                <a:lnTo>
                  <a:pt x="198" y="191"/>
                </a:lnTo>
                <a:lnTo>
                  <a:pt x="199" y="191"/>
                </a:lnTo>
                <a:lnTo>
                  <a:pt x="200" y="191"/>
                </a:lnTo>
                <a:lnTo>
                  <a:pt x="243" y="191"/>
                </a:lnTo>
                <a:lnTo>
                  <a:pt x="244" y="191"/>
                </a:lnTo>
                <a:lnTo>
                  <a:pt x="245" y="191"/>
                </a:lnTo>
                <a:lnTo>
                  <a:pt x="246" y="191"/>
                </a:lnTo>
                <a:lnTo>
                  <a:pt x="247" y="191"/>
                </a:lnTo>
                <a:lnTo>
                  <a:pt x="247" y="189"/>
                </a:lnTo>
                <a:lnTo>
                  <a:pt x="248" y="188"/>
                </a:lnTo>
                <a:lnTo>
                  <a:pt x="248" y="187"/>
                </a:lnTo>
                <a:lnTo>
                  <a:pt x="249" y="188"/>
                </a:lnTo>
                <a:lnTo>
                  <a:pt x="249" y="191"/>
                </a:lnTo>
                <a:lnTo>
                  <a:pt x="250" y="191"/>
                </a:lnTo>
                <a:lnTo>
                  <a:pt x="251" y="191"/>
                </a:lnTo>
                <a:lnTo>
                  <a:pt x="296" y="191"/>
                </a:lnTo>
                <a:lnTo>
                  <a:pt x="297" y="191"/>
                </a:lnTo>
                <a:lnTo>
                  <a:pt x="298" y="191"/>
                </a:lnTo>
                <a:lnTo>
                  <a:pt x="299" y="191"/>
                </a:lnTo>
                <a:lnTo>
                  <a:pt x="299" y="190"/>
                </a:lnTo>
                <a:lnTo>
                  <a:pt x="300" y="190"/>
                </a:lnTo>
                <a:lnTo>
                  <a:pt x="300" y="191"/>
                </a:lnTo>
                <a:lnTo>
                  <a:pt x="301" y="191"/>
                </a:lnTo>
                <a:lnTo>
                  <a:pt x="302" y="191"/>
                </a:lnTo>
                <a:lnTo>
                  <a:pt x="303" y="191"/>
                </a:lnTo>
                <a:lnTo>
                  <a:pt x="347" y="191"/>
                </a:lnTo>
                <a:lnTo>
                  <a:pt x="348" y="191"/>
                </a:lnTo>
                <a:lnTo>
                  <a:pt x="349" y="191"/>
                </a:lnTo>
                <a:lnTo>
                  <a:pt x="350" y="191"/>
                </a:lnTo>
                <a:lnTo>
                  <a:pt x="351" y="191"/>
                </a:lnTo>
                <a:lnTo>
                  <a:pt x="352" y="191"/>
                </a:lnTo>
                <a:lnTo>
                  <a:pt x="353" y="191"/>
                </a:lnTo>
                <a:lnTo>
                  <a:pt x="354" y="191"/>
                </a:lnTo>
                <a:lnTo>
                  <a:pt x="398" y="191"/>
                </a:lnTo>
                <a:lnTo>
                  <a:pt x="399" y="191"/>
                </a:lnTo>
                <a:lnTo>
                  <a:pt x="400" y="190"/>
                </a:lnTo>
                <a:lnTo>
                  <a:pt x="400" y="188"/>
                </a:lnTo>
                <a:lnTo>
                  <a:pt x="401" y="185"/>
                </a:lnTo>
                <a:lnTo>
                  <a:pt x="401" y="186"/>
                </a:lnTo>
                <a:lnTo>
                  <a:pt x="402" y="189"/>
                </a:lnTo>
                <a:lnTo>
                  <a:pt x="402" y="191"/>
                </a:lnTo>
                <a:lnTo>
                  <a:pt x="403" y="191"/>
                </a:lnTo>
                <a:lnTo>
                  <a:pt x="448" y="191"/>
                </a:lnTo>
                <a:lnTo>
                  <a:pt x="449" y="191"/>
                </a:lnTo>
                <a:lnTo>
                  <a:pt x="450" y="191"/>
                </a:lnTo>
                <a:lnTo>
                  <a:pt x="450" y="189"/>
                </a:lnTo>
                <a:lnTo>
                  <a:pt x="451" y="188"/>
                </a:lnTo>
                <a:lnTo>
                  <a:pt x="451" y="186"/>
                </a:lnTo>
                <a:lnTo>
                  <a:pt x="452" y="184"/>
                </a:lnTo>
                <a:lnTo>
                  <a:pt x="452" y="181"/>
                </a:lnTo>
                <a:lnTo>
                  <a:pt x="453" y="183"/>
                </a:lnTo>
                <a:lnTo>
                  <a:pt x="453" y="186"/>
                </a:lnTo>
                <a:lnTo>
                  <a:pt x="454" y="188"/>
                </a:lnTo>
                <a:lnTo>
                  <a:pt x="454" y="191"/>
                </a:lnTo>
                <a:lnTo>
                  <a:pt x="455" y="191"/>
                </a:lnTo>
                <a:lnTo>
                  <a:pt x="456" y="191"/>
                </a:lnTo>
                <a:lnTo>
                  <a:pt x="501" y="191"/>
                </a:lnTo>
                <a:lnTo>
                  <a:pt x="502" y="191"/>
                </a:lnTo>
                <a:lnTo>
                  <a:pt x="503" y="185"/>
                </a:lnTo>
                <a:lnTo>
                  <a:pt x="503" y="176"/>
                </a:lnTo>
                <a:lnTo>
                  <a:pt x="504" y="171"/>
                </a:lnTo>
                <a:lnTo>
                  <a:pt x="504" y="180"/>
                </a:lnTo>
                <a:lnTo>
                  <a:pt x="505" y="188"/>
                </a:lnTo>
                <a:lnTo>
                  <a:pt x="505" y="191"/>
                </a:lnTo>
                <a:lnTo>
                  <a:pt x="506" y="191"/>
                </a:lnTo>
                <a:lnTo>
                  <a:pt x="507" y="191"/>
                </a:lnTo>
                <a:lnTo>
                  <a:pt x="517" y="191"/>
                </a:lnTo>
                <a:lnTo>
                  <a:pt x="518" y="191"/>
                </a:lnTo>
                <a:lnTo>
                  <a:pt x="518" y="189"/>
                </a:lnTo>
                <a:lnTo>
                  <a:pt x="519" y="189"/>
                </a:lnTo>
                <a:lnTo>
                  <a:pt x="519" y="188"/>
                </a:lnTo>
                <a:lnTo>
                  <a:pt x="520" y="189"/>
                </a:lnTo>
                <a:lnTo>
                  <a:pt x="520" y="191"/>
                </a:lnTo>
                <a:lnTo>
                  <a:pt x="521" y="191"/>
                </a:lnTo>
                <a:lnTo>
                  <a:pt x="522" y="191"/>
                </a:lnTo>
                <a:lnTo>
                  <a:pt x="552" y="191"/>
                </a:lnTo>
                <a:lnTo>
                  <a:pt x="553" y="191"/>
                </a:lnTo>
                <a:lnTo>
                  <a:pt x="554" y="191"/>
                </a:lnTo>
                <a:lnTo>
                  <a:pt x="554" y="179"/>
                </a:lnTo>
                <a:lnTo>
                  <a:pt x="555" y="170"/>
                </a:lnTo>
                <a:lnTo>
                  <a:pt x="555" y="167"/>
                </a:lnTo>
                <a:lnTo>
                  <a:pt x="556" y="173"/>
                </a:lnTo>
                <a:lnTo>
                  <a:pt x="556" y="191"/>
                </a:lnTo>
                <a:lnTo>
                  <a:pt x="557" y="191"/>
                </a:lnTo>
                <a:lnTo>
                  <a:pt x="558" y="191"/>
                </a:lnTo>
                <a:lnTo>
                  <a:pt x="583" y="191"/>
                </a:lnTo>
                <a:lnTo>
                  <a:pt x="584" y="191"/>
                </a:lnTo>
                <a:lnTo>
                  <a:pt x="584" y="190"/>
                </a:lnTo>
                <a:lnTo>
                  <a:pt x="585" y="189"/>
                </a:lnTo>
                <a:lnTo>
                  <a:pt x="585" y="188"/>
                </a:lnTo>
                <a:lnTo>
                  <a:pt x="586" y="188"/>
                </a:lnTo>
                <a:lnTo>
                  <a:pt x="586" y="189"/>
                </a:lnTo>
                <a:lnTo>
                  <a:pt x="587" y="191"/>
                </a:lnTo>
                <a:lnTo>
                  <a:pt x="588" y="191"/>
                </a:lnTo>
                <a:lnTo>
                  <a:pt x="603" y="191"/>
                </a:lnTo>
                <a:lnTo>
                  <a:pt x="604" y="191"/>
                </a:lnTo>
                <a:lnTo>
                  <a:pt x="605" y="191"/>
                </a:lnTo>
                <a:lnTo>
                  <a:pt x="605" y="188"/>
                </a:lnTo>
                <a:lnTo>
                  <a:pt x="606" y="178"/>
                </a:lnTo>
                <a:lnTo>
                  <a:pt x="606" y="157"/>
                </a:lnTo>
                <a:lnTo>
                  <a:pt x="607" y="161"/>
                </a:lnTo>
                <a:lnTo>
                  <a:pt x="607" y="173"/>
                </a:lnTo>
                <a:lnTo>
                  <a:pt x="608" y="184"/>
                </a:lnTo>
                <a:lnTo>
                  <a:pt x="608" y="190"/>
                </a:lnTo>
                <a:lnTo>
                  <a:pt x="609" y="191"/>
                </a:lnTo>
                <a:lnTo>
                  <a:pt x="610" y="191"/>
                </a:lnTo>
                <a:lnTo>
                  <a:pt x="654" y="191"/>
                </a:lnTo>
                <a:lnTo>
                  <a:pt x="655" y="191"/>
                </a:lnTo>
                <a:lnTo>
                  <a:pt x="656" y="191"/>
                </a:lnTo>
                <a:lnTo>
                  <a:pt x="656" y="188"/>
                </a:lnTo>
                <a:lnTo>
                  <a:pt x="657" y="173"/>
                </a:lnTo>
                <a:lnTo>
                  <a:pt x="657" y="153"/>
                </a:lnTo>
                <a:lnTo>
                  <a:pt x="658" y="140"/>
                </a:lnTo>
                <a:lnTo>
                  <a:pt x="658" y="159"/>
                </a:lnTo>
                <a:lnTo>
                  <a:pt x="659" y="179"/>
                </a:lnTo>
                <a:lnTo>
                  <a:pt x="659" y="190"/>
                </a:lnTo>
                <a:lnTo>
                  <a:pt x="660" y="191"/>
                </a:lnTo>
                <a:lnTo>
                  <a:pt x="661" y="191"/>
                </a:lnTo>
                <a:lnTo>
                  <a:pt x="706" y="191"/>
                </a:lnTo>
                <a:lnTo>
                  <a:pt x="707" y="191"/>
                </a:lnTo>
                <a:lnTo>
                  <a:pt x="708" y="186"/>
                </a:lnTo>
                <a:lnTo>
                  <a:pt x="708" y="170"/>
                </a:lnTo>
                <a:lnTo>
                  <a:pt x="709" y="145"/>
                </a:lnTo>
                <a:lnTo>
                  <a:pt x="709" y="125"/>
                </a:lnTo>
                <a:lnTo>
                  <a:pt x="710" y="146"/>
                </a:lnTo>
                <a:lnTo>
                  <a:pt x="710" y="171"/>
                </a:lnTo>
                <a:lnTo>
                  <a:pt x="711" y="186"/>
                </a:lnTo>
                <a:lnTo>
                  <a:pt x="711" y="189"/>
                </a:lnTo>
                <a:lnTo>
                  <a:pt x="712" y="191"/>
                </a:lnTo>
                <a:lnTo>
                  <a:pt x="713" y="191"/>
                </a:lnTo>
                <a:lnTo>
                  <a:pt x="758" y="191"/>
                </a:lnTo>
                <a:lnTo>
                  <a:pt x="759" y="191"/>
                </a:lnTo>
                <a:lnTo>
                  <a:pt x="759" y="189"/>
                </a:lnTo>
                <a:lnTo>
                  <a:pt x="760" y="176"/>
                </a:lnTo>
                <a:lnTo>
                  <a:pt x="760" y="140"/>
                </a:lnTo>
                <a:lnTo>
                  <a:pt x="761" y="140"/>
                </a:lnTo>
                <a:lnTo>
                  <a:pt x="761" y="155"/>
                </a:lnTo>
                <a:lnTo>
                  <a:pt x="762" y="174"/>
                </a:lnTo>
                <a:lnTo>
                  <a:pt x="762" y="189"/>
                </a:lnTo>
                <a:lnTo>
                  <a:pt x="763" y="189"/>
                </a:lnTo>
                <a:lnTo>
                  <a:pt x="763" y="190"/>
                </a:lnTo>
                <a:lnTo>
                  <a:pt x="764" y="191"/>
                </a:lnTo>
                <a:lnTo>
                  <a:pt x="765" y="191"/>
                </a:lnTo>
                <a:lnTo>
                  <a:pt x="809" y="191"/>
                </a:lnTo>
                <a:lnTo>
                  <a:pt x="810" y="191"/>
                </a:lnTo>
                <a:lnTo>
                  <a:pt x="811" y="185"/>
                </a:lnTo>
                <a:lnTo>
                  <a:pt x="811" y="149"/>
                </a:lnTo>
                <a:lnTo>
                  <a:pt x="812" y="137"/>
                </a:lnTo>
                <a:lnTo>
                  <a:pt x="812" y="142"/>
                </a:lnTo>
                <a:lnTo>
                  <a:pt x="813" y="160"/>
                </a:lnTo>
                <a:lnTo>
                  <a:pt x="813" y="188"/>
                </a:lnTo>
                <a:lnTo>
                  <a:pt x="814" y="190"/>
                </a:lnTo>
                <a:lnTo>
                  <a:pt x="814" y="191"/>
                </a:lnTo>
                <a:lnTo>
                  <a:pt x="815" y="191"/>
                </a:lnTo>
                <a:lnTo>
                  <a:pt x="860" y="191"/>
                </a:lnTo>
                <a:lnTo>
                  <a:pt x="861" y="191"/>
                </a:lnTo>
                <a:lnTo>
                  <a:pt x="862" y="191"/>
                </a:lnTo>
                <a:lnTo>
                  <a:pt x="862" y="174"/>
                </a:lnTo>
                <a:lnTo>
                  <a:pt x="863" y="157"/>
                </a:lnTo>
                <a:lnTo>
                  <a:pt x="863" y="144"/>
                </a:lnTo>
                <a:lnTo>
                  <a:pt x="864" y="145"/>
                </a:lnTo>
                <a:lnTo>
                  <a:pt x="864" y="175"/>
                </a:lnTo>
                <a:lnTo>
                  <a:pt x="865" y="185"/>
                </a:lnTo>
                <a:lnTo>
                  <a:pt x="865" y="189"/>
                </a:lnTo>
                <a:lnTo>
                  <a:pt x="866" y="191"/>
                </a:lnTo>
                <a:lnTo>
                  <a:pt x="867" y="191"/>
                </a:lnTo>
                <a:lnTo>
                  <a:pt x="912" y="191"/>
                </a:lnTo>
                <a:lnTo>
                  <a:pt x="913" y="191"/>
                </a:lnTo>
                <a:lnTo>
                  <a:pt x="914" y="191"/>
                </a:lnTo>
                <a:lnTo>
                  <a:pt x="914" y="176"/>
                </a:lnTo>
                <a:lnTo>
                  <a:pt x="915" y="170"/>
                </a:lnTo>
                <a:lnTo>
                  <a:pt x="916" y="178"/>
                </a:lnTo>
                <a:lnTo>
                  <a:pt x="916" y="191"/>
                </a:lnTo>
                <a:lnTo>
                  <a:pt x="917" y="191"/>
                </a:lnTo>
                <a:lnTo>
                  <a:pt x="918" y="189"/>
                </a:lnTo>
                <a:lnTo>
                  <a:pt x="918" y="185"/>
                </a:lnTo>
                <a:lnTo>
                  <a:pt x="919" y="185"/>
                </a:lnTo>
                <a:lnTo>
                  <a:pt x="919" y="187"/>
                </a:lnTo>
                <a:lnTo>
                  <a:pt x="920" y="190"/>
                </a:lnTo>
                <a:lnTo>
                  <a:pt x="920" y="191"/>
                </a:lnTo>
                <a:lnTo>
                  <a:pt x="921" y="191"/>
                </a:lnTo>
                <a:lnTo>
                  <a:pt x="963" y="191"/>
                </a:lnTo>
                <a:lnTo>
                  <a:pt x="964" y="191"/>
                </a:lnTo>
                <a:lnTo>
                  <a:pt x="965" y="191"/>
                </a:lnTo>
                <a:lnTo>
                  <a:pt x="965" y="190"/>
                </a:lnTo>
                <a:lnTo>
                  <a:pt x="966" y="188"/>
                </a:lnTo>
                <a:lnTo>
                  <a:pt x="966" y="184"/>
                </a:lnTo>
                <a:lnTo>
                  <a:pt x="967" y="184"/>
                </a:lnTo>
                <a:lnTo>
                  <a:pt x="967" y="186"/>
                </a:lnTo>
                <a:lnTo>
                  <a:pt x="968" y="189"/>
                </a:lnTo>
                <a:lnTo>
                  <a:pt x="968" y="191"/>
                </a:lnTo>
                <a:lnTo>
                  <a:pt x="969" y="191"/>
                </a:lnTo>
                <a:lnTo>
                  <a:pt x="974" y="191"/>
                </a:lnTo>
                <a:lnTo>
                  <a:pt x="975" y="191"/>
                </a:lnTo>
                <a:lnTo>
                  <a:pt x="976" y="189"/>
                </a:lnTo>
                <a:lnTo>
                  <a:pt x="976" y="187"/>
                </a:lnTo>
                <a:lnTo>
                  <a:pt x="977" y="188"/>
                </a:lnTo>
                <a:lnTo>
                  <a:pt x="977" y="190"/>
                </a:lnTo>
                <a:lnTo>
                  <a:pt x="978" y="191"/>
                </a:lnTo>
                <a:lnTo>
                  <a:pt x="979" y="191"/>
                </a:lnTo>
                <a:lnTo>
                  <a:pt x="1015" y="191"/>
                </a:lnTo>
                <a:lnTo>
                  <a:pt x="1016" y="191"/>
                </a:lnTo>
                <a:lnTo>
                  <a:pt x="1017" y="190"/>
                </a:lnTo>
                <a:lnTo>
                  <a:pt x="1017" y="189"/>
                </a:lnTo>
                <a:lnTo>
                  <a:pt x="1018" y="188"/>
                </a:lnTo>
                <a:lnTo>
                  <a:pt x="1018" y="189"/>
                </a:lnTo>
                <a:lnTo>
                  <a:pt x="1019" y="191"/>
                </a:lnTo>
                <a:lnTo>
                  <a:pt x="1020" y="191"/>
                </a:lnTo>
                <a:lnTo>
                  <a:pt x="1030" y="19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2124869" y="6565900"/>
            <a:ext cx="1698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800" b="1">
                <a:solidFill>
                  <a:srgbClr val="000000"/>
                </a:solidFill>
                <a:latin typeface="small fonts" charset="0"/>
                <a:ea typeface="宋体" pitchFamily="2" charset="-122"/>
              </a:rPr>
              <a:t>x10</a:t>
            </a:r>
            <a:endParaRPr lang="en-US" altLang="zh-CN" sz="800" b="1">
              <a:ea typeface="宋体" pitchFamily="2" charset="-122"/>
            </a:endParaRPr>
          </a:p>
        </p:txBody>
      </p:sp>
      <p:sp>
        <p:nvSpPr>
          <p:cNvPr id="141" name="Line 140"/>
          <p:cNvSpPr>
            <a:spLocks noChangeShapeType="1"/>
          </p:cNvSpPr>
          <p:nvPr/>
        </p:nvSpPr>
        <p:spPr bwMode="auto">
          <a:xfrm>
            <a:off x="1564481" y="6623050"/>
            <a:ext cx="511175" cy="0"/>
          </a:xfrm>
          <a:prstGeom prst="line">
            <a:avLst/>
          </a:prstGeom>
          <a:noFill/>
          <a:ln w="0" cap="rnd">
            <a:solidFill>
              <a:srgbClr val="000000"/>
            </a:solidFill>
            <a:prstDash val="sysDot"/>
            <a:round/>
            <a:headEnd type="triangl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141"/>
          <p:cNvSpPr>
            <a:spLocks noChangeShapeType="1"/>
          </p:cNvSpPr>
          <p:nvPr/>
        </p:nvSpPr>
        <p:spPr bwMode="auto">
          <a:xfrm flipH="1">
            <a:off x="2304256" y="6623050"/>
            <a:ext cx="436562" cy="0"/>
          </a:xfrm>
          <a:prstGeom prst="line">
            <a:avLst/>
          </a:prstGeom>
          <a:noFill/>
          <a:ln w="0" cap="rnd">
            <a:solidFill>
              <a:srgbClr val="000000"/>
            </a:solidFill>
            <a:prstDash val="sysDot"/>
            <a:round/>
            <a:headEnd type="triangl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AutoShape 142"/>
          <p:cNvSpPr>
            <a:spLocks/>
          </p:cNvSpPr>
          <p:nvPr/>
        </p:nvSpPr>
        <p:spPr bwMode="auto">
          <a:xfrm rot="5400000">
            <a:off x="1018381" y="5483225"/>
            <a:ext cx="36513" cy="411162"/>
          </a:xfrm>
          <a:prstGeom prst="leftBracke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854869" y="5480050"/>
            <a:ext cx="341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800" b="1" dirty="0">
                <a:solidFill>
                  <a:srgbClr val="00B050"/>
                </a:solidFill>
                <a:ea typeface="宋体" pitchFamily="2" charset="-122"/>
              </a:rPr>
              <a:t>WT</a:t>
            </a:r>
          </a:p>
        </p:txBody>
      </p:sp>
      <p:sp>
        <p:nvSpPr>
          <p:cNvPr id="145" name="AutoShape 144"/>
          <p:cNvSpPr>
            <a:spLocks/>
          </p:cNvSpPr>
          <p:nvPr/>
        </p:nvSpPr>
        <p:spPr bwMode="auto">
          <a:xfrm rot="5400000">
            <a:off x="2059781" y="5597525"/>
            <a:ext cx="36513" cy="1077912"/>
          </a:xfrm>
          <a:prstGeom prst="leftBracket">
            <a:avLst>
              <a:gd name="adj" fmla="val 0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1554956" y="5927725"/>
            <a:ext cx="1022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800" b="1" dirty="0">
                <a:solidFill>
                  <a:schemeClr val="tx2"/>
                </a:solidFill>
                <a:ea typeface="宋体" pitchFamily="2" charset="-122"/>
              </a:rPr>
              <a:t>Internal Standard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48000" y="4476750"/>
            <a:ext cx="533400" cy="17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>
            <a:off x="3048000" y="5972175"/>
            <a:ext cx="533400" cy="17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16887950"/>
              </p:ext>
            </p:extLst>
          </p:nvPr>
        </p:nvGraphicFramePr>
        <p:xfrm>
          <a:off x="3667125" y="3768724"/>
          <a:ext cx="1524000" cy="139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19506944"/>
              </p:ext>
            </p:extLst>
          </p:nvPr>
        </p:nvGraphicFramePr>
        <p:xfrm>
          <a:off x="3667125" y="5422900"/>
          <a:ext cx="1524000" cy="1367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ight Arrow 8"/>
          <p:cNvSpPr/>
          <p:nvPr/>
        </p:nvSpPr>
        <p:spPr>
          <a:xfrm>
            <a:off x="5476875" y="4724400"/>
            <a:ext cx="533400" cy="10223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52530627"/>
              </p:ext>
            </p:extLst>
          </p:nvPr>
        </p:nvGraphicFramePr>
        <p:xfrm>
          <a:off x="6248400" y="4290219"/>
          <a:ext cx="2133600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4766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Silam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373563"/>
          </a:xfrm>
        </p:spPr>
        <p:txBody>
          <a:bodyPr/>
          <a:lstStyle/>
          <a:p>
            <a:r>
              <a:rPr lang="en-US" sz="1800" dirty="0" smtClean="0"/>
              <a:t>The purpose of this project is to compare the protein expression of transgenic and </a:t>
            </a:r>
            <a:r>
              <a:rPr lang="en-US" sz="1800" dirty="0" err="1" smtClean="0"/>
              <a:t>nontransgenic</a:t>
            </a:r>
            <a:r>
              <a:rPr lang="en-US" sz="1800" dirty="0" smtClean="0"/>
              <a:t> mice.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However, the regression ratio between TG and NTG mice cannot be 	calculated directly, a reference point (SILAM mouse) is used for the 	calculation.</a:t>
            </a:r>
          </a:p>
          <a:p>
            <a:r>
              <a:rPr lang="en-US" sz="1800" dirty="0" smtClean="0"/>
              <a:t>The experiment analyzed three SILAM, three TG, and three NTG mice.</a:t>
            </a: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" y="3470124"/>
            <a:ext cx="8042274" cy="261635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580875" y="3597992"/>
            <a:ext cx="1416475" cy="4185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Ratio 1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6107084" y="3597992"/>
            <a:ext cx="1318788" cy="4185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Ratio 2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580875" y="4580677"/>
            <a:ext cx="1416475" cy="4185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Ratio 3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580875" y="5378403"/>
            <a:ext cx="1416475" cy="4185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Ratio 5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6107084" y="4580677"/>
            <a:ext cx="1318788" cy="4185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Ratio 4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6107084" y="5378403"/>
            <a:ext cx="1318788" cy="4185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Ratio 6</a:t>
            </a:r>
          </a:p>
        </p:txBody>
      </p:sp>
      <p:pic>
        <p:nvPicPr>
          <p:cNvPr id="17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587" y="6530340"/>
            <a:ext cx="6096000" cy="365760"/>
          </a:xfrm>
          <a:prstGeom prst="rect">
            <a:avLst/>
          </a:prstGeom>
        </p:spPr>
      </p:pic>
      <p:sp>
        <p:nvSpPr>
          <p:cNvPr id="18" name="TextBox 15"/>
          <p:cNvSpPr txBox="1"/>
          <p:nvPr/>
        </p:nvSpPr>
        <p:spPr>
          <a:xfrm>
            <a:off x="2720568" y="6051509"/>
            <a:ext cx="372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Three Final Measurements</a:t>
            </a:r>
          </a:p>
        </p:txBody>
      </p:sp>
    </p:spTree>
    <p:extLst>
      <p:ext uri="{BB962C8B-B14F-4D97-AF65-F5344CB8AC3E}">
        <p14:creationId xmlns:p14="http://schemas.microsoft.com/office/powerpoint/2010/main" val="2072524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5" r="28167" b="58683"/>
          <a:stretch/>
        </p:blipFill>
        <p:spPr bwMode="auto">
          <a:xfrm>
            <a:off x="457200" y="2667000"/>
            <a:ext cx="7848600" cy="160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Supplied by www.uniprot.org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3914" y="4273029"/>
            <a:ext cx="35589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Protein Name</a:t>
            </a:r>
            <a:r>
              <a:rPr lang="en-US" sz="1500" dirty="0" smtClean="0"/>
              <a:t> and </a:t>
            </a:r>
            <a:r>
              <a:rPr lang="en-US" sz="1500" dirty="0" smtClean="0">
                <a:solidFill>
                  <a:srgbClr val="00B0F0"/>
                </a:solidFill>
              </a:rPr>
              <a:t>sequence</a:t>
            </a:r>
            <a:r>
              <a:rPr lang="en-US" sz="1500" dirty="0" smtClean="0"/>
              <a:t> of P02088</a:t>
            </a:r>
            <a:endParaRPr lang="en-US" sz="1500" dirty="0"/>
          </a:p>
        </p:txBody>
      </p:sp>
      <p:sp>
        <p:nvSpPr>
          <p:cNvPr id="5" name="Rounded Rectangle 4"/>
          <p:cNvSpPr/>
          <p:nvPr/>
        </p:nvSpPr>
        <p:spPr>
          <a:xfrm>
            <a:off x="558800" y="2857500"/>
            <a:ext cx="2286000" cy="171450"/>
          </a:xfrm>
          <a:prstGeom prst="roundRect">
            <a:avLst/>
          </a:prstGeom>
          <a:noFill/>
          <a:ln>
            <a:solidFill>
              <a:srgbClr val="7030A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8800" y="3276600"/>
            <a:ext cx="7620000" cy="838200"/>
          </a:xfrm>
          <a:prstGeom prst="roundRect">
            <a:avLst/>
          </a:prstGeom>
          <a:noFill/>
          <a:ln>
            <a:solidFill>
              <a:srgbClr val="00B0F0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97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the peptide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373563"/>
          </a:xfrm>
        </p:spPr>
        <p:txBody>
          <a:bodyPr/>
          <a:lstStyle/>
          <a:p>
            <a:r>
              <a:rPr lang="en-US" dirty="0" smtClean="0"/>
              <a:t>Before starting the actual comparison, a quality check needed to be done.</a:t>
            </a:r>
          </a:p>
          <a:p>
            <a:r>
              <a:rPr lang="en-US" dirty="0" smtClean="0"/>
              <a:t>The amino acid Methionine (M) was highlighted</a:t>
            </a:r>
            <a:r>
              <a:rPr lang="en-US" dirty="0"/>
              <a:t> </a:t>
            </a:r>
            <a:r>
              <a:rPr lang="en-US" dirty="0" smtClean="0"/>
              <a:t>(disregarded) because of its susceptibility to oxidation of varying degrees.</a:t>
            </a:r>
          </a:p>
          <a:p>
            <a:r>
              <a:rPr lang="en-US" dirty="0" smtClean="0"/>
              <a:t>Since trypsin cleaves proteins after Lysine (K) and Arginine (R), if K or R appeared in the middle of a peptide, a </a:t>
            </a:r>
            <a:r>
              <a:rPr lang="en-US" dirty="0" err="1" smtClean="0"/>
              <a:t>miscleavage</a:t>
            </a:r>
            <a:r>
              <a:rPr lang="en-US" dirty="0"/>
              <a:t> </a:t>
            </a:r>
            <a:r>
              <a:rPr lang="en-US" dirty="0" smtClean="0"/>
              <a:t>occurred.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If R or K appeared at the beginning of a sequence 	(…RK…KR…KK…RR…), then it was a </a:t>
            </a:r>
            <a:r>
              <a:rPr lang="en-US" sz="1600" dirty="0" err="1" smtClean="0"/>
              <a:t>miscleavage</a:t>
            </a:r>
            <a:r>
              <a:rPr lang="en-US" sz="1600" dirty="0" smtClean="0"/>
              <a:t>, because of its 	ambiguity.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Also every peptide had to end in a K or a R.</a:t>
            </a:r>
            <a:endParaRPr lang="en-US" sz="1600" dirty="0"/>
          </a:p>
        </p:txBody>
      </p:sp>
      <p:pic>
        <p:nvPicPr>
          <p:cNvPr id="3074" name="Picture 2" descr="File:Methionin - Methionin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65800"/>
            <a:ext cx="1428946" cy="6524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533400" y="5765800"/>
            <a:ext cx="1428946" cy="6524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6409" y="6481762"/>
            <a:ext cx="134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Methionine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0" y="5334000"/>
            <a:ext cx="3147135" cy="1294328"/>
            <a:chOff x="3965575" y="5123934"/>
            <a:chExt cx="3147135" cy="1294328"/>
          </a:xfrm>
        </p:grpSpPr>
        <p:pic>
          <p:nvPicPr>
            <p:cNvPr id="3075" name="Picture 3" descr="File:L-lysine-2D-skelet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123934"/>
              <a:ext cx="864309" cy="12943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3076" name="Picture 4" descr="File:Arginin - Arginine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575" y="5597002"/>
              <a:ext cx="2266950" cy="8212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965576" y="5123934"/>
              <a:ext cx="3147134" cy="12943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3048000" y="5334000"/>
            <a:ext cx="3147135" cy="129962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95135" y="5359400"/>
            <a:ext cx="22630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When R or K appeared at the beginning of a sequence, or if K or R appeared in the middle of a peptide.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2279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all six adjusted ratios have been calculated, the TG/NTG ratios can be calculated.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The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and final </a:t>
            </a:r>
            <a:r>
              <a:rPr lang="en-US" sz="1600" dirty="0" smtClean="0">
                <a:solidFill>
                  <a:srgbClr val="66FF66"/>
                </a:solidFill>
              </a:rPr>
              <a:t>“green box” </a:t>
            </a:r>
            <a:r>
              <a:rPr lang="en-US" sz="1600" dirty="0" smtClean="0"/>
              <a:t>is used for the average calculation 	of all three TG/NTG Ratios.</a:t>
            </a:r>
            <a:endParaRPr lang="en-US" sz="16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33739" r="65159" b="31411"/>
          <a:stretch/>
        </p:blipFill>
        <p:spPr bwMode="auto">
          <a:xfrm>
            <a:off x="228600" y="3548104"/>
            <a:ext cx="1230085" cy="27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3" t="41925" r="65238" b="23226"/>
          <a:stretch/>
        </p:blipFill>
        <p:spPr bwMode="auto">
          <a:xfrm>
            <a:off x="1600200" y="3548104"/>
            <a:ext cx="1241168" cy="27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3" t="45873" r="65159" b="29577"/>
          <a:stretch/>
        </p:blipFill>
        <p:spPr bwMode="auto">
          <a:xfrm>
            <a:off x="2971800" y="3917581"/>
            <a:ext cx="1297003" cy="19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988" r="33095" b="20970"/>
          <a:stretch/>
        </p:blipFill>
        <p:spPr bwMode="auto">
          <a:xfrm>
            <a:off x="5867400" y="4503056"/>
            <a:ext cx="3091543" cy="82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5461337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average ratio after all three SILAM ratios have been found.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4521200" y="4914900"/>
            <a:ext cx="1066800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6550198"/>
            <a:ext cx="2713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Final TG/NTG ratio for the protein D3Z3F4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8975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</a:t>
            </a:r>
            <a:r>
              <a:rPr lang="en-US" dirty="0" err="1" smtClean="0"/>
              <a:t>Silam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final data, I was able to find the proteins that underwent no-change and change.</a:t>
            </a:r>
          </a:p>
          <a:p>
            <a:r>
              <a:rPr lang="en-US" dirty="0"/>
              <a:t>	</a:t>
            </a:r>
            <a:r>
              <a:rPr lang="en-US" sz="1600" dirty="0" smtClean="0"/>
              <a:t>The proteins that changed either displayed </a:t>
            </a:r>
            <a:r>
              <a:rPr lang="en-US" sz="1600" i="1" dirty="0" smtClean="0"/>
              <a:t>up                           	regulation</a:t>
            </a:r>
            <a:r>
              <a:rPr lang="en-US" sz="1600" dirty="0" smtClean="0"/>
              <a:t> or </a:t>
            </a:r>
            <a:r>
              <a:rPr lang="en-US" sz="1600" i="1" dirty="0" smtClean="0"/>
              <a:t>down regulation.</a:t>
            </a:r>
            <a:endParaRPr lang="en-US" sz="1600" dirty="0" smtClean="0"/>
          </a:p>
          <a:p>
            <a:r>
              <a:rPr lang="en-US" dirty="0" smtClean="0"/>
              <a:t>All proteins were counted and separated: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4419600" y="3342640"/>
            <a:ext cx="381000" cy="3733800"/>
          </a:xfrm>
          <a:prstGeom prst="rightBrace">
            <a:avLst>
              <a:gd name="adj1" fmla="val 71825"/>
              <a:gd name="adj2" fmla="val 36813"/>
            </a:avLst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4229100" y="2085340"/>
            <a:ext cx="685800" cy="7620000"/>
          </a:xfrm>
          <a:prstGeom prst="rightBrace">
            <a:avLst>
              <a:gd name="adj1" fmla="val 65476"/>
              <a:gd name="adj2" fmla="val 7214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5400040"/>
            <a:ext cx="215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changed: 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00514" y="624990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Total: 287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11032"/>
              </p:ext>
            </p:extLst>
          </p:nvPr>
        </p:nvGraphicFramePr>
        <p:xfrm>
          <a:off x="732972" y="3733800"/>
          <a:ext cx="7696200" cy="11938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Proteins that underwent</a:t>
                      </a:r>
                      <a:r>
                        <a:rPr lang="en-US" sz="1600" baseline="0" dirty="0" smtClean="0"/>
                        <a:t> no-change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Proteins that</a:t>
                      </a:r>
                      <a:r>
                        <a:rPr lang="en-US" sz="1600" baseline="0" dirty="0" smtClean="0"/>
                        <a:t> changed: </a:t>
                      </a:r>
                      <a:r>
                        <a:rPr lang="en-US" sz="1600" i="0" dirty="0" smtClean="0"/>
                        <a:t>up</a:t>
                      </a:r>
                      <a:r>
                        <a:rPr lang="en-US" sz="1600" i="0" baseline="0" dirty="0" smtClean="0"/>
                        <a:t> regulation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Proteins that changed: down regulation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Proteins</a:t>
                      </a:r>
                      <a:r>
                        <a:rPr lang="en-US" sz="1600" baseline="0" dirty="0" smtClean="0"/>
                        <a:t> that were unsuitable for quantification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87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943600" cy="13716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Ping</a:t>
            </a:r>
          </a:p>
          <a:p>
            <a:r>
              <a:rPr lang="en-US" dirty="0" smtClean="0"/>
              <a:t>Nobel </a:t>
            </a:r>
            <a:r>
              <a:rPr lang="en-US" dirty="0" err="1" smtClean="0"/>
              <a:t>Zong</a:t>
            </a:r>
            <a:endParaRPr lang="en-US" dirty="0" smtClean="0"/>
          </a:p>
          <a:p>
            <a:r>
              <a:rPr lang="en-US" dirty="0" smtClean="0"/>
              <a:t>Laboratory Members</a:t>
            </a:r>
          </a:p>
          <a:p>
            <a:endParaRPr lang="en-US" dirty="0"/>
          </a:p>
        </p:txBody>
      </p:sp>
      <p:pic>
        <p:nvPicPr>
          <p:cNvPr id="5122" name="Picture 2" descr="http://high-definition-wallpapers.net/wp-content/g/ocean_07/ocean-life-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87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smtClean="0"/>
              <a:t>everything</a:t>
            </a:r>
            <a:endParaRPr lang="en-US" dirty="0"/>
          </a:p>
        </p:txBody>
      </p:sp>
      <p:pic>
        <p:nvPicPr>
          <p:cNvPr id="4098" name="Picture 2" descr="http://4.bp.blogspot.com/-6k7nUKvXL1k/Te9K-zJpjFI/AAAAAAAAEsI/Bb2J2ANHsbo/s1600/ocean-tur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62275"/>
            <a:ext cx="4457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8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291658" y="1611867"/>
            <a:ext cx="8776142" cy="2538983"/>
            <a:chOff x="381000" y="838199"/>
            <a:chExt cx="8776142" cy="2538983"/>
          </a:xfrm>
        </p:grpSpPr>
        <p:pic>
          <p:nvPicPr>
            <p:cNvPr id="41" name="Picture 40" descr="mass_spectrometer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838199"/>
              <a:ext cx="2133600" cy="2538983"/>
            </a:xfrm>
            <a:prstGeom prst="rect">
              <a:avLst/>
            </a:prstGeom>
          </p:spPr>
        </p:pic>
        <p:grpSp>
          <p:nvGrpSpPr>
            <p:cNvPr id="3" name="Group 49"/>
            <p:cNvGrpSpPr/>
            <p:nvPr/>
          </p:nvGrpSpPr>
          <p:grpSpPr>
            <a:xfrm>
              <a:off x="3505200" y="838200"/>
              <a:ext cx="3579813" cy="2019300"/>
              <a:chOff x="3505200" y="838200"/>
              <a:chExt cx="3579813" cy="2019300"/>
            </a:xfrm>
          </p:grpSpPr>
          <p:pic>
            <p:nvPicPr>
              <p:cNvPr id="44" name="Picture 3" descr="tes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05200" y="1295400"/>
                <a:ext cx="3579813" cy="156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Text Box 12"/>
              <p:cNvSpPr txBox="1">
                <a:spLocks noChangeArrowheads="1"/>
              </p:cNvSpPr>
              <p:nvPr/>
            </p:nvSpPr>
            <p:spPr bwMode="auto">
              <a:xfrm>
                <a:off x="4495800" y="838200"/>
                <a:ext cx="15224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nl-BE" sz="1800" b="1" dirty="0">
                    <a:latin typeface="Tahoma" pitchFamily="34" charset="0"/>
                  </a:rPr>
                  <a:t>MS analysis</a:t>
                </a:r>
                <a:endParaRPr lang="en-US" sz="1800" b="1" dirty="0">
                  <a:latin typeface="Tahoma" pitchFamily="34" charset="0"/>
                </a:endParaRPr>
              </a:p>
            </p:txBody>
          </p:sp>
        </p:grpSp>
        <p:sp>
          <p:nvSpPr>
            <p:cNvPr id="52" name="Right Arrow 51"/>
            <p:cNvSpPr/>
            <p:nvPr/>
          </p:nvSpPr>
          <p:spPr bwMode="auto">
            <a:xfrm>
              <a:off x="2667000" y="1828800"/>
              <a:ext cx="762000" cy="484632"/>
            </a:xfrm>
            <a:prstGeom prst="rightArrow">
              <a:avLst/>
            </a:prstGeom>
            <a:solidFill>
              <a:schemeClr val="tx2">
                <a:alpha val="3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10400" y="1511300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Peptide Precursors</a:t>
              </a:r>
              <a:endParaRPr lang="en-US" dirty="0"/>
            </a:p>
          </p:txBody>
        </p:sp>
      </p:grp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676458" y="2157968"/>
            <a:ext cx="166688" cy="1296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Down Arrow 52"/>
          <p:cNvSpPr/>
          <p:nvPr/>
        </p:nvSpPr>
        <p:spPr bwMode="auto">
          <a:xfrm>
            <a:off x="5028758" y="3770868"/>
            <a:ext cx="484632" cy="838200"/>
          </a:xfrm>
          <a:prstGeom prst="downArrow">
            <a:avLst/>
          </a:prstGeom>
          <a:solidFill>
            <a:schemeClr val="tx2">
              <a:alpha val="3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3644458" y="4812268"/>
            <a:ext cx="5130461" cy="1969532"/>
            <a:chOff x="3733800" y="4038600"/>
            <a:chExt cx="5130461" cy="1969532"/>
          </a:xfrm>
        </p:grpSpPr>
        <p:grpSp>
          <p:nvGrpSpPr>
            <p:cNvPr id="5" name="Group 50"/>
            <p:cNvGrpSpPr/>
            <p:nvPr/>
          </p:nvGrpSpPr>
          <p:grpSpPr>
            <a:xfrm>
              <a:off x="3733800" y="4038600"/>
              <a:ext cx="3217863" cy="1969532"/>
              <a:chOff x="3733800" y="4038600"/>
              <a:chExt cx="3217863" cy="1969532"/>
            </a:xfrm>
          </p:grpSpPr>
          <p:pic>
            <p:nvPicPr>
              <p:cNvPr id="45" name="Picture 2" descr="Picture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33800" y="4038600"/>
                <a:ext cx="3217863" cy="1492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 Box 13"/>
              <p:cNvSpPr txBox="1">
                <a:spLocks noChangeArrowheads="1"/>
              </p:cNvSpPr>
              <p:nvPr/>
            </p:nvSpPr>
            <p:spPr bwMode="auto">
              <a:xfrm>
                <a:off x="4343400" y="5638800"/>
                <a:ext cx="1846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endParaRPr lang="en-US" sz="1800" b="1" dirty="0">
                  <a:latin typeface="Tahoma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6934200" y="4432300"/>
              <a:ext cx="1930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BE" dirty="0" smtClean="0">
                  <a:latin typeface="Tahoma" pitchFamily="34" charset="0"/>
                </a:rPr>
                <a:t>MS/MS analysis</a:t>
              </a:r>
              <a:endParaRPr lang="en-US" dirty="0">
                <a:latin typeface="Tahoma" pitchFamily="34" charset="0"/>
              </a:endParaRPr>
            </a:p>
          </p:txBody>
        </p:sp>
      </p:grp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139258" y="4812268"/>
            <a:ext cx="3276600" cy="1633397"/>
          </a:xfrm>
          <a:prstGeom prst="rect">
            <a:avLst/>
          </a:prstGeom>
          <a:solidFill>
            <a:schemeClr val="accent3">
              <a:alpha val="30196"/>
            </a:schemeClr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GB" sz="2000" dirty="0" smtClean="0"/>
              <a:t>Peptide </a:t>
            </a:r>
            <a:r>
              <a:rPr lang="en-GB" dirty="0" smtClean="0"/>
              <a:t>sequence information</a:t>
            </a:r>
          </a:p>
          <a:p>
            <a:r>
              <a:rPr lang="en-GB" dirty="0" smtClean="0"/>
              <a:t>(on top of Mass and Charge)</a:t>
            </a:r>
          </a:p>
          <a:p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930458" y="3821668"/>
            <a:ext cx="1838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 err="1" smtClean="0"/>
              <a:t>msms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229389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</a:t>
            </a:r>
            <a:r>
              <a:rPr lang="en-US" baseline="30000" dirty="0" smtClean="0"/>
              <a:t>1</a:t>
            </a:r>
            <a:r>
              <a:rPr lang="en-US" dirty="0" smtClean="0"/>
              <a:t> v. ms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spectrometry can help to detect posttranslational modification.</a:t>
            </a:r>
          </a:p>
          <a:p>
            <a:r>
              <a:rPr lang="en-US" dirty="0" smtClean="0"/>
              <a:t>MS is a tool for finding the molecular mass of a sample.</a:t>
            </a:r>
          </a:p>
          <a:p>
            <a:r>
              <a:rPr lang="en-US" dirty="0" smtClean="0"/>
              <a:t>MS</a:t>
            </a:r>
            <a:r>
              <a:rPr lang="en-US" baseline="30000" dirty="0" smtClean="0"/>
              <a:t>2</a:t>
            </a:r>
            <a:r>
              <a:rPr lang="en-US" dirty="0" smtClean="0"/>
              <a:t> or MS/MS uses two mass spectrometers in tandem that has some “form of fragmentation occurring in between the stages.”</a:t>
            </a:r>
          </a:p>
          <a:p>
            <a:r>
              <a:rPr lang="en-US" dirty="0" smtClean="0"/>
              <a:t>MS/MS is used to produce structural information by identifying the resulting fragment ions.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The stages of mass analysis separation can be accomplished by a 	single mass spectrometer with the MS steps separated in time.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1047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peptide sequence tag obtained by tandem mass spectrometry can be used to identify a peptide in a protein database.</a:t>
            </a:r>
          </a:p>
          <a:p>
            <a:r>
              <a:rPr lang="en-US" dirty="0" smtClean="0"/>
              <a:t>Peptide fragment ions are indicated by a, b, or c if the charge is on the N-terminus, and x, y, or z if the charge is maintained on the C-terminus.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Subscript indicates the number of amino acid residues in the 	fragment.</a:t>
            </a:r>
            <a:endParaRPr lang="en-US" sz="1600" dirty="0"/>
          </a:p>
        </p:txBody>
      </p:sp>
      <p:sp>
        <p:nvSpPr>
          <p:cNvPr id="5" name="Rectangle 3580"/>
          <p:cNvSpPr>
            <a:spLocks noChangeArrowheads="1"/>
          </p:cNvSpPr>
          <p:nvPr/>
        </p:nvSpPr>
        <p:spPr bwMode="auto">
          <a:xfrm>
            <a:off x="3048000" y="5124271"/>
            <a:ext cx="144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1017588"/>
            <a:r>
              <a:rPr lang="en-US" altLang="zh-CN" sz="7200" b="0" dirty="0" smtClean="0">
                <a:ea typeface="宋体" pitchFamily="2" charset="-122"/>
                <a:cs typeface="Arial" charset="0"/>
              </a:rPr>
              <a:t>b</a:t>
            </a:r>
            <a:r>
              <a:rPr lang="en-US" altLang="zh-CN" sz="7200" b="0" baseline="-25000" dirty="0" smtClean="0">
                <a:ea typeface="宋体" pitchFamily="2" charset="-122"/>
                <a:cs typeface="Arial" charset="0"/>
              </a:rPr>
              <a:t>1</a:t>
            </a:r>
            <a:endParaRPr lang="en-US" altLang="zh-CN" sz="1000" b="0" baseline="-25000" dirty="0">
              <a:ea typeface="宋体" pitchFamily="2" charset="-122"/>
              <a:cs typeface="Arial" charset="0"/>
            </a:endParaRPr>
          </a:p>
        </p:txBody>
      </p:sp>
      <p:sp>
        <p:nvSpPr>
          <p:cNvPr id="6" name="Rectangle 3580"/>
          <p:cNvSpPr>
            <a:spLocks noChangeArrowheads="1"/>
          </p:cNvSpPr>
          <p:nvPr/>
        </p:nvSpPr>
        <p:spPr bwMode="auto">
          <a:xfrm>
            <a:off x="4810125" y="5021679"/>
            <a:ext cx="1447800" cy="130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1017588"/>
            <a:r>
              <a:rPr lang="en-US" altLang="zh-CN" sz="7200" dirty="0" smtClean="0">
                <a:ea typeface="宋体" pitchFamily="2" charset="-122"/>
                <a:cs typeface="Arial" charset="0"/>
              </a:rPr>
              <a:t>y</a:t>
            </a:r>
            <a:r>
              <a:rPr lang="en-US" altLang="zh-CN" sz="7200" baseline="-25000" dirty="0" smtClean="0">
                <a:ea typeface="宋体" pitchFamily="2" charset="-122"/>
                <a:cs typeface="Arial" charset="0"/>
              </a:rPr>
              <a:t>25</a:t>
            </a:r>
          </a:p>
          <a:p>
            <a:pPr algn="l" defTabSz="1017588"/>
            <a:endParaRPr lang="en-US" altLang="zh-CN" sz="1000" b="0" baseline="-25000" dirty="0"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26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ion and y 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0300"/>
            <a:ext cx="7620000" cy="3578225"/>
          </a:xfrm>
        </p:spPr>
        <p:txBody>
          <a:bodyPr>
            <a:normAutofit/>
          </a:bodyPr>
          <a:lstStyle/>
          <a:p>
            <a:r>
              <a:rPr lang="en-US" dirty="0" smtClean="0"/>
              <a:t>The sequence of the peptide is determined by the mass difference between the peaks.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Confusingly, the </a:t>
            </a:r>
            <a:r>
              <a:rPr lang="en-US" sz="1600" i="1" dirty="0" smtClean="0"/>
              <a:t>y </a:t>
            </a:r>
            <a:r>
              <a:rPr lang="en-US" sz="1600" dirty="0" smtClean="0"/>
              <a:t>and </a:t>
            </a:r>
            <a:r>
              <a:rPr lang="en-US" sz="1600" i="1" dirty="0" smtClean="0"/>
              <a:t>b</a:t>
            </a:r>
            <a:r>
              <a:rPr lang="en-US" sz="1600" dirty="0" smtClean="0"/>
              <a:t> ions are intermixed; however, this mixing 	will help to establish a sequence, forward and backward.</a:t>
            </a:r>
          </a:p>
          <a:p>
            <a:r>
              <a:rPr lang="en-US" dirty="0" smtClean="0"/>
              <a:t>The fragment peaks that appear to extend from the N-terminus are </a:t>
            </a:r>
            <a:r>
              <a:rPr lang="en-US" i="1" dirty="0" smtClean="0"/>
              <a:t>b </a:t>
            </a:r>
            <a:r>
              <a:rPr lang="en-US" dirty="0" smtClean="0"/>
              <a:t>ions. </a:t>
            </a:r>
          </a:p>
          <a:p>
            <a:endParaRPr lang="en-US" dirty="0" smtClean="0"/>
          </a:p>
          <a:p>
            <a:r>
              <a:rPr lang="en-US" sz="1600" dirty="0"/>
              <a:t>	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1174750" y="1543050"/>
            <a:ext cx="2482850" cy="706438"/>
            <a:chOff x="3200400" y="1695450"/>
            <a:chExt cx="2482850" cy="706438"/>
          </a:xfrm>
        </p:grpSpPr>
        <p:sp>
          <p:nvSpPr>
            <p:cNvPr id="76" name="Rectangle 1805"/>
            <p:cNvSpPr>
              <a:spLocks noChangeArrowheads="1"/>
            </p:cNvSpPr>
            <p:nvPr/>
          </p:nvSpPr>
          <p:spPr bwMode="auto">
            <a:xfrm>
              <a:off x="3200400" y="1913281"/>
              <a:ext cx="211840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1500" b="0" dirty="0"/>
                <a:t>L </a:t>
              </a:r>
              <a:r>
                <a:rPr lang="en-US" sz="1500" b="0" dirty="0" err="1"/>
                <a:t>L</a:t>
              </a:r>
              <a:r>
                <a:rPr lang="en-US" sz="1500" b="0" dirty="0"/>
                <a:t> D E V F </a:t>
              </a:r>
              <a:r>
                <a:rPr lang="en-US" sz="1500" b="0" dirty="0" err="1"/>
                <a:t>F</a:t>
              </a:r>
              <a:r>
                <a:rPr lang="en-US" sz="1500" b="0" dirty="0"/>
                <a:t> S E </a:t>
              </a:r>
              <a:r>
                <a:rPr lang="en-US" sz="1500" b="0" dirty="0" err="1"/>
                <a:t>K</a:t>
              </a:r>
              <a:r>
                <a:rPr lang="en-US" sz="1500" b="0" baseline="-25000" dirty="0" err="1"/>
                <a:t>Ub</a:t>
              </a:r>
              <a:r>
                <a:rPr lang="en-US" sz="1500" b="0" dirty="0"/>
                <a:t>  I Y K</a:t>
              </a:r>
              <a:r>
                <a:rPr lang="en-US" sz="1500" dirty="0"/>
                <a:t> </a:t>
              </a:r>
            </a:p>
          </p:txBody>
        </p:sp>
        <p:sp>
          <p:nvSpPr>
            <p:cNvPr id="77" name="Rectangle 3580"/>
            <p:cNvSpPr>
              <a:spLocks noChangeArrowheads="1"/>
            </p:cNvSpPr>
            <p:nvPr/>
          </p:nvSpPr>
          <p:spPr bwMode="auto">
            <a:xfrm>
              <a:off x="5257800" y="1695450"/>
              <a:ext cx="425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b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12</a:t>
              </a:r>
            </a:p>
          </p:txBody>
        </p:sp>
        <p:grpSp>
          <p:nvGrpSpPr>
            <p:cNvPr id="78" name="Group 3504"/>
            <p:cNvGrpSpPr>
              <a:grpSpLocks/>
            </p:cNvGrpSpPr>
            <p:nvPr/>
          </p:nvGrpSpPr>
          <p:grpSpPr bwMode="auto">
            <a:xfrm>
              <a:off x="5173665" y="1941513"/>
              <a:ext cx="255588" cy="271462"/>
              <a:chOff x="3344" y="2248"/>
              <a:chExt cx="192" cy="240"/>
            </a:xfrm>
          </p:grpSpPr>
          <p:grpSp>
            <p:nvGrpSpPr>
              <p:cNvPr id="79" name="Group 3505"/>
              <p:cNvGrpSpPr>
                <a:grpSpLocks noChangeAspect="1"/>
              </p:cNvGrpSpPr>
              <p:nvPr/>
            </p:nvGrpSpPr>
            <p:grpSpPr bwMode="auto">
              <a:xfrm>
                <a:off x="3440" y="2248"/>
                <a:ext cx="96" cy="240"/>
                <a:chOff x="4992" y="672"/>
                <a:chExt cx="96" cy="240"/>
              </a:xfrm>
            </p:grpSpPr>
            <p:sp>
              <p:nvSpPr>
                <p:cNvPr id="81" name="Line 3506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67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3507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9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0" name="Line 3508"/>
              <p:cNvSpPr>
                <a:spLocks noChangeAspect="1" noChangeShapeType="1"/>
              </p:cNvSpPr>
              <p:nvPr/>
            </p:nvSpPr>
            <p:spPr bwMode="auto">
              <a:xfrm flipH="1">
                <a:off x="3344" y="22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" name="Rectangle 3560"/>
            <p:cNvSpPr>
              <a:spLocks noChangeArrowheads="1"/>
            </p:cNvSpPr>
            <p:nvPr/>
          </p:nvSpPr>
          <p:spPr bwMode="auto">
            <a:xfrm>
              <a:off x="5207003" y="2157413"/>
              <a:ext cx="3825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y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2</a:t>
              </a:r>
            </a:p>
          </p:txBody>
        </p:sp>
        <p:sp>
          <p:nvSpPr>
            <p:cNvPr id="84" name="Rectangle 3580"/>
            <p:cNvSpPr>
              <a:spLocks noChangeArrowheads="1"/>
            </p:cNvSpPr>
            <p:nvPr/>
          </p:nvSpPr>
          <p:spPr bwMode="auto">
            <a:xfrm>
              <a:off x="5081590" y="1695450"/>
              <a:ext cx="425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b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11</a:t>
              </a:r>
            </a:p>
          </p:txBody>
        </p:sp>
        <p:grpSp>
          <p:nvGrpSpPr>
            <p:cNvPr id="85" name="Group 3504"/>
            <p:cNvGrpSpPr>
              <a:grpSpLocks/>
            </p:cNvGrpSpPr>
            <p:nvPr/>
          </p:nvGrpSpPr>
          <p:grpSpPr bwMode="auto">
            <a:xfrm>
              <a:off x="5022847" y="1941513"/>
              <a:ext cx="255588" cy="271462"/>
              <a:chOff x="3344" y="2248"/>
              <a:chExt cx="192" cy="240"/>
            </a:xfrm>
          </p:grpSpPr>
          <p:grpSp>
            <p:nvGrpSpPr>
              <p:cNvPr id="86" name="Group 3505"/>
              <p:cNvGrpSpPr>
                <a:grpSpLocks noChangeAspect="1"/>
              </p:cNvGrpSpPr>
              <p:nvPr/>
            </p:nvGrpSpPr>
            <p:grpSpPr bwMode="auto">
              <a:xfrm>
                <a:off x="3440" y="2248"/>
                <a:ext cx="96" cy="240"/>
                <a:chOff x="4992" y="672"/>
                <a:chExt cx="96" cy="240"/>
              </a:xfrm>
            </p:grpSpPr>
            <p:sp>
              <p:nvSpPr>
                <p:cNvPr id="88" name="Line 3506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67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3507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9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" name="Line 3508"/>
              <p:cNvSpPr>
                <a:spLocks noChangeAspect="1" noChangeShapeType="1"/>
              </p:cNvSpPr>
              <p:nvPr/>
            </p:nvSpPr>
            <p:spPr bwMode="auto">
              <a:xfrm flipH="1">
                <a:off x="3344" y="22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" name="Rectangle 3560"/>
            <p:cNvSpPr>
              <a:spLocks noChangeArrowheads="1"/>
            </p:cNvSpPr>
            <p:nvPr/>
          </p:nvSpPr>
          <p:spPr bwMode="auto">
            <a:xfrm>
              <a:off x="5056185" y="2157413"/>
              <a:ext cx="3825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y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3</a:t>
              </a:r>
            </a:p>
          </p:txBody>
        </p:sp>
        <p:sp>
          <p:nvSpPr>
            <p:cNvPr id="91" name="Rectangle 3580"/>
            <p:cNvSpPr>
              <a:spLocks noChangeArrowheads="1"/>
            </p:cNvSpPr>
            <p:nvPr/>
          </p:nvSpPr>
          <p:spPr bwMode="auto">
            <a:xfrm>
              <a:off x="4916485" y="1695450"/>
              <a:ext cx="425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b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10</a:t>
              </a:r>
            </a:p>
          </p:txBody>
        </p:sp>
        <p:grpSp>
          <p:nvGrpSpPr>
            <p:cNvPr id="92" name="Group 3504"/>
            <p:cNvGrpSpPr>
              <a:grpSpLocks/>
            </p:cNvGrpSpPr>
            <p:nvPr/>
          </p:nvGrpSpPr>
          <p:grpSpPr bwMode="auto">
            <a:xfrm>
              <a:off x="4687094" y="1941513"/>
              <a:ext cx="255587" cy="271462"/>
              <a:chOff x="3344" y="2248"/>
              <a:chExt cx="192" cy="240"/>
            </a:xfrm>
          </p:grpSpPr>
          <p:grpSp>
            <p:nvGrpSpPr>
              <p:cNvPr id="93" name="Group 3505"/>
              <p:cNvGrpSpPr>
                <a:grpSpLocks noChangeAspect="1"/>
              </p:cNvGrpSpPr>
              <p:nvPr/>
            </p:nvGrpSpPr>
            <p:grpSpPr bwMode="auto">
              <a:xfrm>
                <a:off x="3440" y="2248"/>
                <a:ext cx="96" cy="240"/>
                <a:chOff x="4992" y="672"/>
                <a:chExt cx="96" cy="240"/>
              </a:xfrm>
            </p:grpSpPr>
            <p:sp>
              <p:nvSpPr>
                <p:cNvPr id="95" name="Line 3506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67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3507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9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" name="Line 3508"/>
              <p:cNvSpPr>
                <a:spLocks noChangeAspect="1" noChangeShapeType="1"/>
              </p:cNvSpPr>
              <p:nvPr/>
            </p:nvSpPr>
            <p:spPr bwMode="auto">
              <a:xfrm flipH="1">
                <a:off x="3344" y="22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Rectangle 3560"/>
            <p:cNvSpPr>
              <a:spLocks noChangeArrowheads="1"/>
            </p:cNvSpPr>
            <p:nvPr/>
          </p:nvSpPr>
          <p:spPr bwMode="auto">
            <a:xfrm>
              <a:off x="4720431" y="2157413"/>
              <a:ext cx="3825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>
                  <a:ea typeface="宋体" pitchFamily="2" charset="-122"/>
                  <a:cs typeface="Arial" charset="0"/>
                </a:rPr>
                <a:t>y</a:t>
              </a:r>
              <a:r>
                <a:rPr lang="en-US" altLang="zh-CN" sz="1000" b="0" baseline="-25000">
                  <a:ea typeface="宋体" pitchFamily="2" charset="-122"/>
                  <a:cs typeface="Arial" charset="0"/>
                </a:rPr>
                <a:t>4</a:t>
              </a:r>
            </a:p>
          </p:txBody>
        </p:sp>
        <p:sp>
          <p:nvSpPr>
            <p:cNvPr id="98" name="Rectangle 3580"/>
            <p:cNvSpPr>
              <a:spLocks noChangeArrowheads="1"/>
            </p:cNvSpPr>
            <p:nvPr/>
          </p:nvSpPr>
          <p:spPr bwMode="auto">
            <a:xfrm>
              <a:off x="4595019" y="1695450"/>
              <a:ext cx="425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b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9</a:t>
              </a:r>
            </a:p>
          </p:txBody>
        </p:sp>
        <p:grpSp>
          <p:nvGrpSpPr>
            <p:cNvPr id="99" name="Group 3504"/>
            <p:cNvGrpSpPr>
              <a:grpSpLocks/>
            </p:cNvGrpSpPr>
            <p:nvPr/>
          </p:nvGrpSpPr>
          <p:grpSpPr bwMode="auto">
            <a:xfrm>
              <a:off x="4509294" y="1941513"/>
              <a:ext cx="255587" cy="271462"/>
              <a:chOff x="3344" y="2248"/>
              <a:chExt cx="192" cy="240"/>
            </a:xfrm>
          </p:grpSpPr>
          <p:grpSp>
            <p:nvGrpSpPr>
              <p:cNvPr id="100" name="Group 3505"/>
              <p:cNvGrpSpPr>
                <a:grpSpLocks noChangeAspect="1"/>
              </p:cNvGrpSpPr>
              <p:nvPr/>
            </p:nvGrpSpPr>
            <p:grpSpPr bwMode="auto">
              <a:xfrm>
                <a:off x="3440" y="2248"/>
                <a:ext cx="96" cy="240"/>
                <a:chOff x="4992" y="672"/>
                <a:chExt cx="96" cy="240"/>
              </a:xfrm>
            </p:grpSpPr>
            <p:sp>
              <p:nvSpPr>
                <p:cNvPr id="102" name="Line 3506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67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3507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9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1" name="Line 3508"/>
              <p:cNvSpPr>
                <a:spLocks noChangeAspect="1" noChangeShapeType="1"/>
              </p:cNvSpPr>
              <p:nvPr/>
            </p:nvSpPr>
            <p:spPr bwMode="auto">
              <a:xfrm flipH="1">
                <a:off x="3344" y="22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Rectangle 3560"/>
            <p:cNvSpPr>
              <a:spLocks noChangeArrowheads="1"/>
            </p:cNvSpPr>
            <p:nvPr/>
          </p:nvSpPr>
          <p:spPr bwMode="auto">
            <a:xfrm>
              <a:off x="4542631" y="2157413"/>
              <a:ext cx="3825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y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5</a:t>
              </a:r>
            </a:p>
          </p:txBody>
        </p:sp>
        <p:sp>
          <p:nvSpPr>
            <p:cNvPr id="105" name="Rectangle 3580"/>
            <p:cNvSpPr>
              <a:spLocks noChangeArrowheads="1"/>
            </p:cNvSpPr>
            <p:nvPr/>
          </p:nvSpPr>
          <p:spPr bwMode="auto">
            <a:xfrm>
              <a:off x="4417219" y="1695450"/>
              <a:ext cx="425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>
                  <a:ea typeface="宋体" pitchFamily="2" charset="-122"/>
                  <a:cs typeface="Arial" charset="0"/>
                </a:rPr>
                <a:t>b</a:t>
              </a:r>
              <a:r>
                <a:rPr lang="en-US" altLang="zh-CN" sz="1000" b="0" baseline="-25000">
                  <a:ea typeface="宋体" pitchFamily="2" charset="-122"/>
                  <a:cs typeface="Arial" charset="0"/>
                </a:rPr>
                <a:t>8</a:t>
              </a:r>
            </a:p>
          </p:txBody>
        </p:sp>
        <p:sp>
          <p:nvSpPr>
            <p:cNvPr id="106" name="Rectangle 3580"/>
            <p:cNvSpPr>
              <a:spLocks noChangeArrowheads="1"/>
            </p:cNvSpPr>
            <p:nvPr/>
          </p:nvSpPr>
          <p:spPr bwMode="auto">
            <a:xfrm>
              <a:off x="4225131" y="1695450"/>
              <a:ext cx="425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b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7</a:t>
              </a:r>
            </a:p>
          </p:txBody>
        </p:sp>
        <p:grpSp>
          <p:nvGrpSpPr>
            <p:cNvPr id="107" name="Group 3504"/>
            <p:cNvGrpSpPr>
              <a:grpSpLocks/>
            </p:cNvGrpSpPr>
            <p:nvPr/>
          </p:nvGrpSpPr>
          <p:grpSpPr bwMode="auto">
            <a:xfrm>
              <a:off x="4156075" y="1941513"/>
              <a:ext cx="255588" cy="271462"/>
              <a:chOff x="3344" y="2248"/>
              <a:chExt cx="192" cy="240"/>
            </a:xfrm>
          </p:grpSpPr>
          <p:grpSp>
            <p:nvGrpSpPr>
              <p:cNvPr id="108" name="Group 3505"/>
              <p:cNvGrpSpPr>
                <a:grpSpLocks noChangeAspect="1"/>
              </p:cNvGrpSpPr>
              <p:nvPr/>
            </p:nvGrpSpPr>
            <p:grpSpPr bwMode="auto">
              <a:xfrm>
                <a:off x="3440" y="2248"/>
                <a:ext cx="96" cy="240"/>
                <a:chOff x="4992" y="672"/>
                <a:chExt cx="96" cy="240"/>
              </a:xfrm>
            </p:grpSpPr>
            <p:sp>
              <p:nvSpPr>
                <p:cNvPr id="110" name="Line 3506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67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3507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9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9" name="Line 3508"/>
              <p:cNvSpPr>
                <a:spLocks noChangeAspect="1" noChangeShapeType="1"/>
              </p:cNvSpPr>
              <p:nvPr/>
            </p:nvSpPr>
            <p:spPr bwMode="auto">
              <a:xfrm flipH="1">
                <a:off x="3344" y="22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" name="Rectangle 3560"/>
            <p:cNvSpPr>
              <a:spLocks noChangeArrowheads="1"/>
            </p:cNvSpPr>
            <p:nvPr/>
          </p:nvSpPr>
          <p:spPr bwMode="auto">
            <a:xfrm>
              <a:off x="4189413" y="2157413"/>
              <a:ext cx="3825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y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7</a:t>
              </a:r>
            </a:p>
          </p:txBody>
        </p:sp>
        <p:sp>
          <p:nvSpPr>
            <p:cNvPr id="113" name="Rectangle 3580"/>
            <p:cNvSpPr>
              <a:spLocks noChangeArrowheads="1"/>
            </p:cNvSpPr>
            <p:nvPr/>
          </p:nvSpPr>
          <p:spPr bwMode="auto">
            <a:xfrm>
              <a:off x="4064000" y="1695450"/>
              <a:ext cx="425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b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6</a:t>
              </a:r>
            </a:p>
          </p:txBody>
        </p:sp>
        <p:grpSp>
          <p:nvGrpSpPr>
            <p:cNvPr id="114" name="Group 3504"/>
            <p:cNvGrpSpPr>
              <a:grpSpLocks/>
            </p:cNvGrpSpPr>
            <p:nvPr/>
          </p:nvGrpSpPr>
          <p:grpSpPr bwMode="auto">
            <a:xfrm>
              <a:off x="3991770" y="1941513"/>
              <a:ext cx="255588" cy="271462"/>
              <a:chOff x="3344" y="2248"/>
              <a:chExt cx="192" cy="240"/>
            </a:xfrm>
          </p:grpSpPr>
          <p:grpSp>
            <p:nvGrpSpPr>
              <p:cNvPr id="115" name="Group 3505"/>
              <p:cNvGrpSpPr>
                <a:grpSpLocks noChangeAspect="1"/>
              </p:cNvGrpSpPr>
              <p:nvPr/>
            </p:nvGrpSpPr>
            <p:grpSpPr bwMode="auto">
              <a:xfrm>
                <a:off x="3440" y="2248"/>
                <a:ext cx="96" cy="240"/>
                <a:chOff x="4992" y="672"/>
                <a:chExt cx="96" cy="240"/>
              </a:xfrm>
            </p:grpSpPr>
            <p:sp>
              <p:nvSpPr>
                <p:cNvPr id="117" name="Line 3506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67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3507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9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6" name="Line 3508"/>
              <p:cNvSpPr>
                <a:spLocks noChangeAspect="1" noChangeShapeType="1"/>
              </p:cNvSpPr>
              <p:nvPr/>
            </p:nvSpPr>
            <p:spPr bwMode="auto">
              <a:xfrm flipH="1">
                <a:off x="3344" y="22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" name="Rectangle 3560"/>
            <p:cNvSpPr>
              <a:spLocks noChangeArrowheads="1"/>
            </p:cNvSpPr>
            <p:nvPr/>
          </p:nvSpPr>
          <p:spPr bwMode="auto">
            <a:xfrm>
              <a:off x="4025108" y="2157413"/>
              <a:ext cx="3825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y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8</a:t>
              </a:r>
            </a:p>
          </p:txBody>
        </p:sp>
        <p:sp>
          <p:nvSpPr>
            <p:cNvPr id="120" name="Rectangle 3580"/>
            <p:cNvSpPr>
              <a:spLocks noChangeArrowheads="1"/>
            </p:cNvSpPr>
            <p:nvPr/>
          </p:nvSpPr>
          <p:spPr bwMode="auto">
            <a:xfrm>
              <a:off x="3895724" y="1695450"/>
              <a:ext cx="425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b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5</a:t>
              </a:r>
            </a:p>
          </p:txBody>
        </p:sp>
        <p:grpSp>
          <p:nvGrpSpPr>
            <p:cNvPr id="121" name="Group 3504"/>
            <p:cNvGrpSpPr>
              <a:grpSpLocks/>
            </p:cNvGrpSpPr>
            <p:nvPr/>
          </p:nvGrpSpPr>
          <p:grpSpPr bwMode="auto">
            <a:xfrm>
              <a:off x="3809196" y="1941513"/>
              <a:ext cx="255587" cy="271462"/>
              <a:chOff x="3344" y="2248"/>
              <a:chExt cx="192" cy="240"/>
            </a:xfrm>
          </p:grpSpPr>
          <p:grpSp>
            <p:nvGrpSpPr>
              <p:cNvPr id="122" name="Group 3505"/>
              <p:cNvGrpSpPr>
                <a:grpSpLocks noChangeAspect="1"/>
              </p:cNvGrpSpPr>
              <p:nvPr/>
            </p:nvGrpSpPr>
            <p:grpSpPr bwMode="auto">
              <a:xfrm>
                <a:off x="3440" y="2248"/>
                <a:ext cx="96" cy="240"/>
                <a:chOff x="4992" y="672"/>
                <a:chExt cx="96" cy="240"/>
              </a:xfrm>
            </p:grpSpPr>
            <p:sp>
              <p:nvSpPr>
                <p:cNvPr id="124" name="Line 3506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67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3507"/>
                <p:cNvSpPr>
                  <a:spLocks noChangeAspect="1" noChangeShapeType="1"/>
                </p:cNvSpPr>
                <p:nvPr/>
              </p:nvSpPr>
              <p:spPr bwMode="auto">
                <a:xfrm>
                  <a:off x="4992" y="9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" name="Line 3508"/>
              <p:cNvSpPr>
                <a:spLocks noChangeAspect="1" noChangeShapeType="1"/>
              </p:cNvSpPr>
              <p:nvPr/>
            </p:nvSpPr>
            <p:spPr bwMode="auto">
              <a:xfrm flipH="1">
                <a:off x="3344" y="22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" name="Rectangle 3560"/>
            <p:cNvSpPr>
              <a:spLocks noChangeArrowheads="1"/>
            </p:cNvSpPr>
            <p:nvPr/>
          </p:nvSpPr>
          <p:spPr bwMode="auto">
            <a:xfrm>
              <a:off x="3842533" y="2157413"/>
              <a:ext cx="3825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y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9</a:t>
              </a:r>
            </a:p>
          </p:txBody>
        </p:sp>
        <p:sp>
          <p:nvSpPr>
            <p:cNvPr id="127" name="Rectangle 3580"/>
            <p:cNvSpPr>
              <a:spLocks noChangeArrowheads="1"/>
            </p:cNvSpPr>
            <p:nvPr/>
          </p:nvSpPr>
          <p:spPr bwMode="auto">
            <a:xfrm>
              <a:off x="3769515" y="1695450"/>
              <a:ext cx="425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>
                  <a:ea typeface="宋体" pitchFamily="2" charset="-122"/>
                  <a:cs typeface="Arial" charset="0"/>
                </a:rPr>
                <a:t>b</a:t>
              </a:r>
              <a:r>
                <a:rPr lang="en-US" altLang="zh-CN" sz="1000" b="0" baseline="-25000">
                  <a:ea typeface="宋体" pitchFamily="2" charset="-122"/>
                  <a:cs typeface="Arial" charset="0"/>
                </a:rPr>
                <a:t>4</a:t>
              </a:r>
            </a:p>
          </p:txBody>
        </p:sp>
        <p:sp>
          <p:nvSpPr>
            <p:cNvPr id="128" name="Rectangle 3580"/>
            <p:cNvSpPr>
              <a:spLocks noChangeArrowheads="1"/>
            </p:cNvSpPr>
            <p:nvPr/>
          </p:nvSpPr>
          <p:spPr bwMode="auto">
            <a:xfrm>
              <a:off x="3521875" y="1695450"/>
              <a:ext cx="425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b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3</a:t>
              </a:r>
            </a:p>
          </p:txBody>
        </p:sp>
        <p:sp>
          <p:nvSpPr>
            <p:cNvPr id="129" name="Rectangle 3560"/>
            <p:cNvSpPr>
              <a:spLocks noChangeArrowheads="1"/>
            </p:cNvSpPr>
            <p:nvPr/>
          </p:nvSpPr>
          <p:spPr bwMode="auto">
            <a:xfrm>
              <a:off x="3525041" y="2157413"/>
              <a:ext cx="3825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y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11</a:t>
              </a:r>
            </a:p>
          </p:txBody>
        </p:sp>
        <p:sp>
          <p:nvSpPr>
            <p:cNvPr id="130" name="Rectangle 3560"/>
            <p:cNvSpPr>
              <a:spLocks noChangeArrowheads="1"/>
            </p:cNvSpPr>
            <p:nvPr/>
          </p:nvSpPr>
          <p:spPr bwMode="auto">
            <a:xfrm>
              <a:off x="3320259" y="2157413"/>
              <a:ext cx="3825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017588"/>
              <a:r>
                <a:rPr lang="en-US" altLang="zh-CN" sz="1000" b="0" dirty="0">
                  <a:ea typeface="宋体" pitchFamily="2" charset="-122"/>
                  <a:cs typeface="Arial" charset="0"/>
                </a:rPr>
                <a:t>y</a:t>
              </a:r>
              <a:r>
                <a:rPr lang="en-US" altLang="zh-CN" sz="1000" b="0" baseline="-25000" dirty="0">
                  <a:ea typeface="宋体" pitchFamily="2" charset="-122"/>
                  <a:cs typeface="Arial" charset="0"/>
                </a:rPr>
                <a:t>12</a:t>
              </a:r>
            </a:p>
          </p:txBody>
        </p:sp>
        <p:grpSp>
          <p:nvGrpSpPr>
            <p:cNvPr id="131" name="Group 3557"/>
            <p:cNvGrpSpPr>
              <a:grpSpLocks/>
            </p:cNvGrpSpPr>
            <p:nvPr/>
          </p:nvGrpSpPr>
          <p:grpSpPr bwMode="auto">
            <a:xfrm>
              <a:off x="3571873" y="1939925"/>
              <a:ext cx="128587" cy="273050"/>
              <a:chOff x="2168" y="2248"/>
              <a:chExt cx="96" cy="240"/>
            </a:xfrm>
          </p:grpSpPr>
          <p:sp>
            <p:nvSpPr>
              <p:cNvPr id="132" name="Line 3558"/>
              <p:cNvSpPr>
                <a:spLocks noChangeAspect="1" noChangeShapeType="1"/>
              </p:cNvSpPr>
              <p:nvPr/>
            </p:nvSpPr>
            <p:spPr bwMode="auto">
              <a:xfrm>
                <a:off x="2168" y="22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3559"/>
              <p:cNvSpPr>
                <a:spLocks noChangeAspect="1" noChangeShapeType="1"/>
              </p:cNvSpPr>
              <p:nvPr/>
            </p:nvSpPr>
            <p:spPr bwMode="auto">
              <a:xfrm>
                <a:off x="2168" y="24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4" name="Group 3557"/>
            <p:cNvGrpSpPr>
              <a:grpSpLocks/>
            </p:cNvGrpSpPr>
            <p:nvPr/>
          </p:nvGrpSpPr>
          <p:grpSpPr bwMode="auto">
            <a:xfrm>
              <a:off x="3417097" y="1941513"/>
              <a:ext cx="128587" cy="273050"/>
              <a:chOff x="2168" y="2248"/>
              <a:chExt cx="96" cy="240"/>
            </a:xfrm>
          </p:grpSpPr>
          <p:sp>
            <p:nvSpPr>
              <p:cNvPr id="135" name="Line 3558"/>
              <p:cNvSpPr>
                <a:spLocks noChangeAspect="1" noChangeShapeType="1"/>
              </p:cNvSpPr>
              <p:nvPr/>
            </p:nvSpPr>
            <p:spPr bwMode="auto">
              <a:xfrm>
                <a:off x="2168" y="224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3559"/>
              <p:cNvSpPr>
                <a:spLocks noChangeAspect="1" noChangeShapeType="1"/>
              </p:cNvSpPr>
              <p:nvPr/>
            </p:nvSpPr>
            <p:spPr bwMode="auto">
              <a:xfrm>
                <a:off x="2168" y="24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" name="Group 3509"/>
            <p:cNvGrpSpPr>
              <a:grpSpLocks/>
            </p:cNvGrpSpPr>
            <p:nvPr/>
          </p:nvGrpSpPr>
          <p:grpSpPr bwMode="auto">
            <a:xfrm>
              <a:off x="5351463" y="1941513"/>
              <a:ext cx="128587" cy="273050"/>
              <a:chOff x="3360" y="1296"/>
              <a:chExt cx="96" cy="240"/>
            </a:xfrm>
          </p:grpSpPr>
          <p:sp>
            <p:nvSpPr>
              <p:cNvPr id="138" name="Line 3510"/>
              <p:cNvSpPr>
                <a:spLocks noChangeAspect="1" noChangeShapeType="1"/>
              </p:cNvSpPr>
              <p:nvPr/>
            </p:nvSpPr>
            <p:spPr bwMode="auto">
              <a:xfrm flipH="1">
                <a:off x="3360" y="12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3511"/>
              <p:cNvSpPr>
                <a:spLocks noChangeAspect="1" noChangeShapeType="1"/>
              </p:cNvSpPr>
              <p:nvPr/>
            </p:nvSpPr>
            <p:spPr bwMode="auto">
              <a:xfrm>
                <a:off x="3456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0" name="Group 3509"/>
            <p:cNvGrpSpPr>
              <a:grpSpLocks/>
            </p:cNvGrpSpPr>
            <p:nvPr/>
          </p:nvGrpSpPr>
          <p:grpSpPr bwMode="auto">
            <a:xfrm>
              <a:off x="4319585" y="1941513"/>
              <a:ext cx="128588" cy="273050"/>
              <a:chOff x="3360" y="1296"/>
              <a:chExt cx="96" cy="240"/>
            </a:xfrm>
          </p:grpSpPr>
          <p:sp>
            <p:nvSpPr>
              <p:cNvPr id="141" name="Line 3510"/>
              <p:cNvSpPr>
                <a:spLocks noChangeAspect="1" noChangeShapeType="1"/>
              </p:cNvSpPr>
              <p:nvPr/>
            </p:nvSpPr>
            <p:spPr bwMode="auto">
              <a:xfrm flipH="1">
                <a:off x="3360" y="12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3511"/>
              <p:cNvSpPr>
                <a:spLocks noChangeAspect="1" noChangeShapeType="1"/>
              </p:cNvSpPr>
              <p:nvPr/>
            </p:nvSpPr>
            <p:spPr bwMode="auto">
              <a:xfrm>
                <a:off x="3456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" name="Group 3509"/>
            <p:cNvGrpSpPr>
              <a:grpSpLocks/>
            </p:cNvGrpSpPr>
            <p:nvPr/>
          </p:nvGrpSpPr>
          <p:grpSpPr bwMode="auto">
            <a:xfrm>
              <a:off x="3617125" y="1941513"/>
              <a:ext cx="128587" cy="273050"/>
              <a:chOff x="3360" y="1296"/>
              <a:chExt cx="96" cy="240"/>
            </a:xfrm>
          </p:grpSpPr>
          <p:sp>
            <p:nvSpPr>
              <p:cNvPr id="144" name="Line 3510"/>
              <p:cNvSpPr>
                <a:spLocks noChangeAspect="1" noChangeShapeType="1"/>
              </p:cNvSpPr>
              <p:nvPr/>
            </p:nvSpPr>
            <p:spPr bwMode="auto">
              <a:xfrm flipH="1">
                <a:off x="3360" y="12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3511"/>
              <p:cNvSpPr>
                <a:spLocks noChangeAspect="1" noChangeShapeType="1"/>
              </p:cNvSpPr>
              <p:nvPr/>
            </p:nvSpPr>
            <p:spPr bwMode="auto">
              <a:xfrm>
                <a:off x="3456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074" name="Picture 2" descr="http://www.ionsource.com/tutorial/DeNovo/art/full_anno_fr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2550318" cy="97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http://upload.wikimedia.org/wikipedia/commons/thumb/0/08/Tetrapeptide_structural_formulae_v.1.png/500px-Tetrapeptide_structural_formulae_v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5029200"/>
            <a:ext cx="2971800" cy="90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6062246"/>
            <a:ext cx="2115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N</a:t>
            </a:r>
            <a:r>
              <a:rPr lang="en-US" sz="1600" dirty="0" smtClean="0"/>
              <a:t>-terminus</a:t>
            </a:r>
            <a:endParaRPr lang="en-US" sz="1600" dirty="0"/>
          </a:p>
        </p:txBody>
      </p:sp>
      <p:sp>
        <p:nvSpPr>
          <p:cNvPr id="150" name="TextBox 149"/>
          <p:cNvSpPr txBox="1"/>
          <p:nvPr/>
        </p:nvSpPr>
        <p:spPr>
          <a:xfrm>
            <a:off x="5199858" y="6062246"/>
            <a:ext cx="2115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C</a:t>
            </a:r>
            <a:r>
              <a:rPr lang="en-US" sz="1600" dirty="0" smtClean="0"/>
              <a:t>-terminus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3836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 ion and y 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0" y="1752600"/>
            <a:ext cx="2971800" cy="43735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b </a:t>
            </a:r>
            <a:r>
              <a:rPr lang="en-US" dirty="0"/>
              <a:t>fragments peaks are labeled from the amino to the carboxyl </a:t>
            </a:r>
            <a:r>
              <a:rPr lang="en-US" dirty="0" smtClean="0"/>
              <a:t>terminus.</a:t>
            </a:r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7" name="Picture 2" descr="http://www.ionsource.com/tutorial/DeNovo/art/hm_spectrum_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63" y="3429000"/>
            <a:ext cx="336902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http://www.ionsource.com/tutorial/DeNovo/art/hm_spectrum_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55" y="3492500"/>
            <a:ext cx="3357385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www.ionsource.com/tutorial/DeNovo/art/calc_screen_sh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20" y="3505200"/>
            <a:ext cx="2277617" cy="25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172200"/>
            <a:ext cx="293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y</a:t>
            </a:r>
            <a:r>
              <a:rPr lang="en-US" sz="1600" dirty="0" smtClean="0"/>
              <a:t> ions being labeled in peptide GLSDGWQQVLNVWGK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6172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</a:t>
            </a:r>
            <a:r>
              <a:rPr lang="en-US" sz="1600" dirty="0" smtClean="0"/>
              <a:t> ions being labeled in peptide GLSDGWQQVLNVWGK</a:t>
            </a:r>
            <a:endParaRPr lang="en-US" sz="1600" i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1646237"/>
            <a:ext cx="2971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</a:t>
            </a:r>
            <a:r>
              <a:rPr lang="en-US" dirty="0" smtClean="0"/>
              <a:t>roups </a:t>
            </a:r>
            <a:r>
              <a:rPr lang="en-US" dirty="0"/>
              <a:t>of peptide fragment ions appear to extend from the C-terminus, these peaks are termed, </a:t>
            </a:r>
            <a:r>
              <a:rPr lang="en-US" i="1" dirty="0" smtClean="0"/>
              <a:t> y</a:t>
            </a:r>
            <a:r>
              <a:rPr lang="en-US" dirty="0" smtClean="0"/>
              <a:t> 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8041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given from spectra</a:t>
            </a:r>
            <a:endParaRPr lang="en-US" dirty="0"/>
          </a:p>
        </p:txBody>
      </p:sp>
      <p:graphicFrame>
        <p:nvGraphicFramePr>
          <p:cNvPr id="4" name="Object 8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678897"/>
              </p:ext>
            </p:extLst>
          </p:nvPr>
        </p:nvGraphicFramePr>
        <p:xfrm>
          <a:off x="3254375" y="4648200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4" name="Equation" r:id="rId3" imgW="253800" imgH="304560" progId="Equation.3">
                  <p:embed/>
                </p:oleObj>
              </mc:Choice>
              <mc:Fallback>
                <p:oleObj name="Equation" r:id="rId3" imgW="25380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4648200"/>
                        <a:ext cx="254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688532"/>
              </p:ext>
            </p:extLst>
          </p:nvPr>
        </p:nvGraphicFramePr>
        <p:xfrm>
          <a:off x="2486025" y="48768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" name="Equation" r:id="rId5" imgW="266400" imgH="304560" progId="Equation.3">
                  <p:embed/>
                </p:oleObj>
              </mc:Choice>
              <mc:Fallback>
                <p:oleObj name="Equation" r:id="rId5" imgW="26640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876800"/>
                        <a:ext cx="266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497132"/>
              </p:ext>
            </p:extLst>
          </p:nvPr>
        </p:nvGraphicFramePr>
        <p:xfrm>
          <a:off x="3086100" y="4900613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" name="Equation" r:id="rId7" imgW="253800" imgH="304560" progId="Equation.3">
                  <p:embed/>
                </p:oleObj>
              </mc:Choice>
              <mc:Fallback>
                <p:oleObj name="Equation" r:id="rId7" imgW="25380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4900613"/>
                        <a:ext cx="254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853"/>
          <p:cNvSpPr>
            <a:spLocks noChangeShapeType="1"/>
          </p:cNvSpPr>
          <p:nvPr/>
        </p:nvSpPr>
        <p:spPr bwMode="auto">
          <a:xfrm>
            <a:off x="1036638" y="5830888"/>
            <a:ext cx="4918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149"/>
          <p:cNvSpPr>
            <a:spLocks noChangeShapeType="1"/>
          </p:cNvSpPr>
          <p:nvPr/>
        </p:nvSpPr>
        <p:spPr bwMode="auto">
          <a:xfrm>
            <a:off x="1582738" y="5830888"/>
            <a:ext cx="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1150"/>
          <p:cNvSpPr>
            <a:spLocks noChangeArrowheads="1"/>
          </p:cNvSpPr>
          <p:nvPr/>
        </p:nvSpPr>
        <p:spPr bwMode="auto">
          <a:xfrm>
            <a:off x="1476375" y="58896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</a:rPr>
              <a:t>400</a:t>
            </a:r>
            <a:endParaRPr lang="en-US" sz="1000"/>
          </a:p>
        </p:txBody>
      </p:sp>
      <p:sp>
        <p:nvSpPr>
          <p:cNvPr id="10" name="Line 1153"/>
          <p:cNvSpPr>
            <a:spLocks noChangeShapeType="1"/>
          </p:cNvSpPr>
          <p:nvPr/>
        </p:nvSpPr>
        <p:spPr bwMode="auto">
          <a:xfrm>
            <a:off x="2224088" y="5830888"/>
            <a:ext cx="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154"/>
          <p:cNvSpPr>
            <a:spLocks noChangeArrowheads="1"/>
          </p:cNvSpPr>
          <p:nvPr/>
        </p:nvSpPr>
        <p:spPr bwMode="auto">
          <a:xfrm>
            <a:off x="2117725" y="58896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</a:rPr>
              <a:t>600</a:t>
            </a:r>
            <a:endParaRPr lang="en-US" sz="1000"/>
          </a:p>
        </p:txBody>
      </p:sp>
      <p:sp>
        <p:nvSpPr>
          <p:cNvPr id="12" name="Line 1157"/>
          <p:cNvSpPr>
            <a:spLocks noChangeShapeType="1"/>
          </p:cNvSpPr>
          <p:nvPr/>
        </p:nvSpPr>
        <p:spPr bwMode="auto">
          <a:xfrm>
            <a:off x="2868613" y="5830888"/>
            <a:ext cx="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158"/>
          <p:cNvSpPr>
            <a:spLocks noChangeArrowheads="1"/>
          </p:cNvSpPr>
          <p:nvPr/>
        </p:nvSpPr>
        <p:spPr bwMode="auto">
          <a:xfrm>
            <a:off x="2762250" y="58896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</a:rPr>
              <a:t>800</a:t>
            </a:r>
            <a:endParaRPr lang="en-US" sz="1000"/>
          </a:p>
        </p:txBody>
      </p:sp>
      <p:sp>
        <p:nvSpPr>
          <p:cNvPr id="14" name="Line 1161"/>
          <p:cNvSpPr>
            <a:spLocks noChangeShapeType="1"/>
          </p:cNvSpPr>
          <p:nvPr/>
        </p:nvSpPr>
        <p:spPr bwMode="auto">
          <a:xfrm>
            <a:off x="3511550" y="5830888"/>
            <a:ext cx="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162"/>
          <p:cNvSpPr>
            <a:spLocks noChangeArrowheads="1"/>
          </p:cNvSpPr>
          <p:nvPr/>
        </p:nvSpPr>
        <p:spPr bwMode="auto">
          <a:xfrm>
            <a:off x="3365500" y="58896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</a:rPr>
              <a:t>1000</a:t>
            </a:r>
            <a:endParaRPr lang="en-US" sz="1000"/>
          </a:p>
        </p:txBody>
      </p:sp>
      <p:sp>
        <p:nvSpPr>
          <p:cNvPr id="16" name="Line 1165"/>
          <p:cNvSpPr>
            <a:spLocks noChangeShapeType="1"/>
          </p:cNvSpPr>
          <p:nvPr/>
        </p:nvSpPr>
        <p:spPr bwMode="auto">
          <a:xfrm>
            <a:off x="4152900" y="5830888"/>
            <a:ext cx="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166"/>
          <p:cNvSpPr>
            <a:spLocks noChangeArrowheads="1"/>
          </p:cNvSpPr>
          <p:nvPr/>
        </p:nvSpPr>
        <p:spPr bwMode="auto">
          <a:xfrm>
            <a:off x="4006850" y="58896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 dirty="0">
                <a:solidFill>
                  <a:srgbClr val="000000"/>
                </a:solidFill>
              </a:rPr>
              <a:t>1200</a:t>
            </a:r>
            <a:endParaRPr lang="en-US" sz="1000" dirty="0"/>
          </a:p>
        </p:txBody>
      </p:sp>
      <p:sp>
        <p:nvSpPr>
          <p:cNvPr id="18" name="Line 1169"/>
          <p:cNvSpPr>
            <a:spLocks noChangeShapeType="1"/>
          </p:cNvSpPr>
          <p:nvPr/>
        </p:nvSpPr>
        <p:spPr bwMode="auto">
          <a:xfrm>
            <a:off x="4797425" y="5830888"/>
            <a:ext cx="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170"/>
          <p:cNvSpPr>
            <a:spLocks noChangeArrowheads="1"/>
          </p:cNvSpPr>
          <p:nvPr/>
        </p:nvSpPr>
        <p:spPr bwMode="auto">
          <a:xfrm>
            <a:off x="4651375" y="58896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</a:rPr>
              <a:t>1400</a:t>
            </a:r>
            <a:endParaRPr lang="en-US" sz="1000"/>
          </a:p>
        </p:txBody>
      </p:sp>
      <p:sp>
        <p:nvSpPr>
          <p:cNvPr id="20" name="Line 1173"/>
          <p:cNvSpPr>
            <a:spLocks noChangeShapeType="1"/>
          </p:cNvSpPr>
          <p:nvPr/>
        </p:nvSpPr>
        <p:spPr bwMode="auto">
          <a:xfrm>
            <a:off x="5438775" y="5830888"/>
            <a:ext cx="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1174"/>
          <p:cNvSpPr>
            <a:spLocks noChangeArrowheads="1"/>
          </p:cNvSpPr>
          <p:nvPr/>
        </p:nvSpPr>
        <p:spPr bwMode="auto">
          <a:xfrm>
            <a:off x="5292725" y="588962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</a:rPr>
              <a:t>1600</a:t>
            </a:r>
            <a:endParaRPr lang="en-US" sz="1000"/>
          </a:p>
        </p:txBody>
      </p:sp>
      <p:sp>
        <p:nvSpPr>
          <p:cNvPr id="22" name="Rectangle 1177"/>
          <p:cNvSpPr>
            <a:spLocks noChangeArrowheads="1"/>
          </p:cNvSpPr>
          <p:nvPr/>
        </p:nvSpPr>
        <p:spPr bwMode="auto">
          <a:xfrm>
            <a:off x="3387725" y="6038850"/>
            <a:ext cx="211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</a:rPr>
              <a:t>m/z</a:t>
            </a:r>
            <a:endParaRPr lang="en-US" sz="1000"/>
          </a:p>
        </p:txBody>
      </p:sp>
      <p:sp>
        <p:nvSpPr>
          <p:cNvPr id="23" name="Line 1178"/>
          <p:cNvSpPr>
            <a:spLocks noChangeShapeType="1"/>
          </p:cNvSpPr>
          <p:nvPr/>
        </p:nvSpPr>
        <p:spPr bwMode="auto">
          <a:xfrm flipV="1">
            <a:off x="1036638" y="2551113"/>
            <a:ext cx="0" cy="3275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260"/>
          <p:cNvSpPr>
            <a:spLocks noChangeShapeType="1"/>
          </p:cNvSpPr>
          <p:nvPr/>
        </p:nvSpPr>
        <p:spPr bwMode="auto">
          <a:xfrm flipH="1">
            <a:off x="971550" y="5826125"/>
            <a:ext cx="55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1261"/>
          <p:cNvSpPr>
            <a:spLocks noChangeArrowheads="1"/>
          </p:cNvSpPr>
          <p:nvPr/>
        </p:nvSpPr>
        <p:spPr bwMode="auto">
          <a:xfrm>
            <a:off x="887413" y="57467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</a:rPr>
              <a:t>0</a:t>
            </a:r>
            <a:endParaRPr lang="en-US" sz="1000"/>
          </a:p>
        </p:txBody>
      </p:sp>
      <p:sp>
        <p:nvSpPr>
          <p:cNvPr id="26" name="Line 1268"/>
          <p:cNvSpPr>
            <a:spLocks noChangeShapeType="1"/>
          </p:cNvSpPr>
          <p:nvPr/>
        </p:nvSpPr>
        <p:spPr bwMode="auto">
          <a:xfrm flipH="1">
            <a:off x="971550" y="5172075"/>
            <a:ext cx="55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1269"/>
          <p:cNvSpPr>
            <a:spLocks noChangeArrowheads="1"/>
          </p:cNvSpPr>
          <p:nvPr/>
        </p:nvSpPr>
        <p:spPr bwMode="auto">
          <a:xfrm>
            <a:off x="817563" y="50911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</a:rPr>
              <a:t>20</a:t>
            </a:r>
            <a:endParaRPr lang="en-US" sz="1000"/>
          </a:p>
        </p:txBody>
      </p:sp>
      <p:sp>
        <p:nvSpPr>
          <p:cNvPr id="28" name="Line 1276"/>
          <p:cNvSpPr>
            <a:spLocks noChangeShapeType="1"/>
          </p:cNvSpPr>
          <p:nvPr/>
        </p:nvSpPr>
        <p:spPr bwMode="auto">
          <a:xfrm flipH="1">
            <a:off x="971550" y="4518025"/>
            <a:ext cx="55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1277"/>
          <p:cNvSpPr>
            <a:spLocks noChangeArrowheads="1"/>
          </p:cNvSpPr>
          <p:nvPr/>
        </p:nvSpPr>
        <p:spPr bwMode="auto">
          <a:xfrm>
            <a:off x="817563" y="44370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</a:rPr>
              <a:t>40</a:t>
            </a:r>
            <a:endParaRPr lang="en-US" sz="1000"/>
          </a:p>
        </p:txBody>
      </p:sp>
      <p:sp>
        <p:nvSpPr>
          <p:cNvPr id="30" name="Line 1284"/>
          <p:cNvSpPr>
            <a:spLocks noChangeShapeType="1"/>
          </p:cNvSpPr>
          <p:nvPr/>
        </p:nvSpPr>
        <p:spPr bwMode="auto">
          <a:xfrm flipH="1">
            <a:off x="971550" y="3863975"/>
            <a:ext cx="55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1285"/>
          <p:cNvSpPr>
            <a:spLocks noChangeArrowheads="1"/>
          </p:cNvSpPr>
          <p:nvPr/>
        </p:nvSpPr>
        <p:spPr bwMode="auto">
          <a:xfrm>
            <a:off x="817563" y="37830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</a:rPr>
              <a:t>60</a:t>
            </a:r>
            <a:endParaRPr lang="en-US" sz="1000"/>
          </a:p>
        </p:txBody>
      </p:sp>
      <p:sp>
        <p:nvSpPr>
          <p:cNvPr id="32" name="Line 1292"/>
          <p:cNvSpPr>
            <a:spLocks noChangeShapeType="1"/>
          </p:cNvSpPr>
          <p:nvPr/>
        </p:nvSpPr>
        <p:spPr bwMode="auto">
          <a:xfrm flipH="1">
            <a:off x="971550" y="3209925"/>
            <a:ext cx="55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1293"/>
          <p:cNvSpPr>
            <a:spLocks noChangeArrowheads="1"/>
          </p:cNvSpPr>
          <p:nvPr/>
        </p:nvSpPr>
        <p:spPr bwMode="auto">
          <a:xfrm>
            <a:off x="817563" y="31289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</a:rPr>
              <a:t>80</a:t>
            </a:r>
            <a:endParaRPr lang="en-US" sz="1000"/>
          </a:p>
        </p:txBody>
      </p:sp>
      <p:sp>
        <p:nvSpPr>
          <p:cNvPr id="34" name="Line 1300"/>
          <p:cNvSpPr>
            <a:spLocks noChangeShapeType="1"/>
          </p:cNvSpPr>
          <p:nvPr/>
        </p:nvSpPr>
        <p:spPr bwMode="auto">
          <a:xfrm flipH="1">
            <a:off x="971550" y="2551113"/>
            <a:ext cx="555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1301"/>
          <p:cNvSpPr>
            <a:spLocks noChangeArrowheads="1"/>
          </p:cNvSpPr>
          <p:nvPr/>
        </p:nvSpPr>
        <p:spPr bwMode="auto">
          <a:xfrm>
            <a:off x="747713" y="24701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 dirty="0">
                <a:solidFill>
                  <a:srgbClr val="000000"/>
                </a:solidFill>
              </a:rPr>
              <a:t>100</a:t>
            </a:r>
            <a:endParaRPr lang="en-US" sz="1000" dirty="0"/>
          </a:p>
        </p:txBody>
      </p:sp>
      <p:sp>
        <p:nvSpPr>
          <p:cNvPr id="36" name="Rectangle 1302"/>
          <p:cNvSpPr>
            <a:spLocks noChangeArrowheads="1"/>
          </p:cNvSpPr>
          <p:nvPr/>
        </p:nvSpPr>
        <p:spPr bwMode="auto">
          <a:xfrm rot="16200000">
            <a:off x="114300" y="4117976"/>
            <a:ext cx="1209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</a:rPr>
              <a:t>Relative Abundance</a:t>
            </a:r>
            <a:endParaRPr lang="en-US" sz="1000"/>
          </a:p>
        </p:txBody>
      </p:sp>
      <p:sp>
        <p:nvSpPr>
          <p:cNvPr id="37" name="Line 1303"/>
          <p:cNvSpPr>
            <a:spLocks noChangeShapeType="1"/>
          </p:cNvSpPr>
          <p:nvPr/>
        </p:nvSpPr>
        <p:spPr bwMode="auto">
          <a:xfrm flipV="1">
            <a:off x="1127125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304"/>
          <p:cNvSpPr>
            <a:spLocks noChangeShapeType="1"/>
          </p:cNvSpPr>
          <p:nvPr/>
        </p:nvSpPr>
        <p:spPr bwMode="auto">
          <a:xfrm flipV="1">
            <a:off x="1157288" y="5722938"/>
            <a:ext cx="0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1305"/>
          <p:cNvSpPr>
            <a:spLocks noChangeShapeType="1"/>
          </p:cNvSpPr>
          <p:nvPr/>
        </p:nvSpPr>
        <p:spPr bwMode="auto">
          <a:xfrm flipV="1">
            <a:off x="1211263" y="5786438"/>
            <a:ext cx="0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306"/>
          <p:cNvSpPr>
            <a:spLocks noChangeShapeType="1"/>
          </p:cNvSpPr>
          <p:nvPr/>
        </p:nvSpPr>
        <p:spPr bwMode="auto">
          <a:xfrm flipV="1">
            <a:off x="1217613" y="5810250"/>
            <a:ext cx="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307"/>
          <p:cNvSpPr>
            <a:spLocks noChangeShapeType="1"/>
          </p:cNvSpPr>
          <p:nvPr/>
        </p:nvSpPr>
        <p:spPr bwMode="auto">
          <a:xfrm flipV="1">
            <a:off x="1227138" y="5719763"/>
            <a:ext cx="0" cy="106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308"/>
          <p:cNvSpPr>
            <a:spLocks noChangeShapeType="1"/>
          </p:cNvSpPr>
          <p:nvPr/>
        </p:nvSpPr>
        <p:spPr bwMode="auto">
          <a:xfrm flipV="1">
            <a:off x="1260475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1309"/>
          <p:cNvSpPr>
            <a:spLocks noChangeShapeType="1"/>
          </p:cNvSpPr>
          <p:nvPr/>
        </p:nvSpPr>
        <p:spPr bwMode="auto">
          <a:xfrm flipV="1">
            <a:off x="1293813" y="5719763"/>
            <a:ext cx="0" cy="106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310"/>
          <p:cNvSpPr>
            <a:spLocks noChangeShapeType="1"/>
          </p:cNvSpPr>
          <p:nvPr/>
        </p:nvSpPr>
        <p:spPr bwMode="auto">
          <a:xfrm flipV="1">
            <a:off x="1295400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1311"/>
          <p:cNvSpPr>
            <a:spLocks noChangeShapeType="1"/>
          </p:cNvSpPr>
          <p:nvPr/>
        </p:nvSpPr>
        <p:spPr bwMode="auto">
          <a:xfrm flipV="1">
            <a:off x="1304925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312"/>
          <p:cNvSpPr>
            <a:spLocks noChangeShapeType="1"/>
          </p:cNvSpPr>
          <p:nvPr/>
        </p:nvSpPr>
        <p:spPr bwMode="auto">
          <a:xfrm flipV="1">
            <a:off x="1323975" y="5815013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313"/>
          <p:cNvSpPr>
            <a:spLocks noChangeShapeType="1"/>
          </p:cNvSpPr>
          <p:nvPr/>
        </p:nvSpPr>
        <p:spPr bwMode="auto">
          <a:xfrm flipV="1">
            <a:off x="1350963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1314"/>
          <p:cNvSpPr>
            <a:spLocks noChangeShapeType="1"/>
          </p:cNvSpPr>
          <p:nvPr/>
        </p:nvSpPr>
        <p:spPr bwMode="auto">
          <a:xfrm flipV="1">
            <a:off x="1362075" y="5799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1315"/>
          <p:cNvSpPr>
            <a:spLocks noChangeShapeType="1"/>
          </p:cNvSpPr>
          <p:nvPr/>
        </p:nvSpPr>
        <p:spPr bwMode="auto">
          <a:xfrm flipV="1">
            <a:off x="1385888" y="5815013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1316"/>
          <p:cNvSpPr>
            <a:spLocks noChangeShapeType="1"/>
          </p:cNvSpPr>
          <p:nvPr/>
        </p:nvSpPr>
        <p:spPr bwMode="auto">
          <a:xfrm flipV="1">
            <a:off x="1395413" y="5715000"/>
            <a:ext cx="0" cy="111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1317"/>
          <p:cNvSpPr>
            <a:spLocks noChangeShapeType="1"/>
          </p:cNvSpPr>
          <p:nvPr/>
        </p:nvSpPr>
        <p:spPr bwMode="auto">
          <a:xfrm flipV="1">
            <a:off x="1398588" y="57785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1318"/>
          <p:cNvSpPr>
            <a:spLocks noChangeShapeType="1"/>
          </p:cNvSpPr>
          <p:nvPr/>
        </p:nvSpPr>
        <p:spPr bwMode="auto">
          <a:xfrm flipV="1">
            <a:off x="1401763" y="5611813"/>
            <a:ext cx="0" cy="214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1319"/>
          <p:cNvSpPr>
            <a:spLocks noChangeShapeType="1"/>
          </p:cNvSpPr>
          <p:nvPr/>
        </p:nvSpPr>
        <p:spPr bwMode="auto">
          <a:xfrm flipV="1">
            <a:off x="1431925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1320"/>
          <p:cNvSpPr>
            <a:spLocks noChangeShapeType="1"/>
          </p:cNvSpPr>
          <p:nvPr/>
        </p:nvSpPr>
        <p:spPr bwMode="auto">
          <a:xfrm flipV="1">
            <a:off x="1438275" y="5743575"/>
            <a:ext cx="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1321"/>
          <p:cNvSpPr>
            <a:spLocks noChangeShapeType="1"/>
          </p:cNvSpPr>
          <p:nvPr/>
        </p:nvSpPr>
        <p:spPr bwMode="auto">
          <a:xfrm flipV="1">
            <a:off x="1446213" y="5775325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1322"/>
          <p:cNvSpPr>
            <a:spLocks noChangeShapeType="1"/>
          </p:cNvSpPr>
          <p:nvPr/>
        </p:nvSpPr>
        <p:spPr bwMode="auto">
          <a:xfrm flipV="1">
            <a:off x="1452563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1323"/>
          <p:cNvSpPr>
            <a:spLocks noChangeShapeType="1"/>
          </p:cNvSpPr>
          <p:nvPr/>
        </p:nvSpPr>
        <p:spPr bwMode="auto">
          <a:xfrm flipV="1">
            <a:off x="1458913" y="57594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1324"/>
          <p:cNvSpPr>
            <a:spLocks noChangeShapeType="1"/>
          </p:cNvSpPr>
          <p:nvPr/>
        </p:nvSpPr>
        <p:spPr bwMode="auto">
          <a:xfrm flipV="1">
            <a:off x="1465263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1325"/>
          <p:cNvSpPr>
            <a:spLocks noChangeShapeType="1"/>
          </p:cNvSpPr>
          <p:nvPr/>
        </p:nvSpPr>
        <p:spPr bwMode="auto">
          <a:xfrm flipV="1">
            <a:off x="1468438" y="5730875"/>
            <a:ext cx="0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1326"/>
          <p:cNvSpPr>
            <a:spLocks noChangeShapeType="1"/>
          </p:cNvSpPr>
          <p:nvPr/>
        </p:nvSpPr>
        <p:spPr bwMode="auto">
          <a:xfrm flipV="1">
            <a:off x="1476375" y="5727700"/>
            <a:ext cx="0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1327"/>
          <p:cNvSpPr>
            <a:spLocks noChangeShapeType="1"/>
          </p:cNvSpPr>
          <p:nvPr/>
        </p:nvSpPr>
        <p:spPr bwMode="auto">
          <a:xfrm flipV="1">
            <a:off x="1485900" y="576738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1328"/>
          <p:cNvSpPr>
            <a:spLocks noChangeShapeType="1"/>
          </p:cNvSpPr>
          <p:nvPr/>
        </p:nvSpPr>
        <p:spPr bwMode="auto">
          <a:xfrm flipV="1">
            <a:off x="1489075" y="5754688"/>
            <a:ext cx="0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1329"/>
          <p:cNvSpPr>
            <a:spLocks noChangeShapeType="1"/>
          </p:cNvSpPr>
          <p:nvPr/>
        </p:nvSpPr>
        <p:spPr bwMode="auto">
          <a:xfrm flipV="1">
            <a:off x="1492250" y="5568950"/>
            <a:ext cx="0" cy="257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330"/>
          <p:cNvSpPr>
            <a:spLocks noChangeShapeType="1"/>
          </p:cNvSpPr>
          <p:nvPr/>
        </p:nvSpPr>
        <p:spPr bwMode="auto">
          <a:xfrm flipV="1">
            <a:off x="1498600" y="5807075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331"/>
          <p:cNvSpPr>
            <a:spLocks noChangeShapeType="1"/>
          </p:cNvSpPr>
          <p:nvPr/>
        </p:nvSpPr>
        <p:spPr bwMode="auto">
          <a:xfrm flipV="1">
            <a:off x="1509713" y="5807075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1332"/>
          <p:cNvSpPr>
            <a:spLocks noChangeShapeType="1"/>
          </p:cNvSpPr>
          <p:nvPr/>
        </p:nvSpPr>
        <p:spPr bwMode="auto">
          <a:xfrm flipV="1">
            <a:off x="1516063" y="5683250"/>
            <a:ext cx="0" cy="142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1333"/>
          <p:cNvSpPr>
            <a:spLocks noChangeShapeType="1"/>
          </p:cNvSpPr>
          <p:nvPr/>
        </p:nvSpPr>
        <p:spPr bwMode="auto">
          <a:xfrm flipV="1">
            <a:off x="1533525" y="5683250"/>
            <a:ext cx="0" cy="142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1334"/>
          <p:cNvSpPr>
            <a:spLocks noChangeShapeType="1"/>
          </p:cNvSpPr>
          <p:nvPr/>
        </p:nvSpPr>
        <p:spPr bwMode="auto">
          <a:xfrm flipV="1">
            <a:off x="1539875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1335"/>
          <p:cNvSpPr>
            <a:spLocks noChangeShapeType="1"/>
          </p:cNvSpPr>
          <p:nvPr/>
        </p:nvSpPr>
        <p:spPr bwMode="auto">
          <a:xfrm flipV="1">
            <a:off x="1543050" y="576738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1336"/>
          <p:cNvSpPr>
            <a:spLocks noChangeShapeType="1"/>
          </p:cNvSpPr>
          <p:nvPr/>
        </p:nvSpPr>
        <p:spPr bwMode="auto">
          <a:xfrm flipV="1">
            <a:off x="1563688" y="5762625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1337"/>
          <p:cNvSpPr>
            <a:spLocks noChangeShapeType="1"/>
          </p:cNvSpPr>
          <p:nvPr/>
        </p:nvSpPr>
        <p:spPr bwMode="auto">
          <a:xfrm flipV="1">
            <a:off x="1570038" y="5711825"/>
            <a:ext cx="0" cy="114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1338"/>
          <p:cNvSpPr>
            <a:spLocks noChangeShapeType="1"/>
          </p:cNvSpPr>
          <p:nvPr/>
        </p:nvSpPr>
        <p:spPr bwMode="auto">
          <a:xfrm flipV="1">
            <a:off x="1576388" y="5762625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1339"/>
          <p:cNvSpPr>
            <a:spLocks noChangeShapeType="1"/>
          </p:cNvSpPr>
          <p:nvPr/>
        </p:nvSpPr>
        <p:spPr bwMode="auto">
          <a:xfrm flipV="1">
            <a:off x="1606550" y="5722938"/>
            <a:ext cx="0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1340"/>
          <p:cNvSpPr>
            <a:spLocks noChangeShapeType="1"/>
          </p:cNvSpPr>
          <p:nvPr/>
        </p:nvSpPr>
        <p:spPr bwMode="auto">
          <a:xfrm flipV="1">
            <a:off x="1633538" y="5651500"/>
            <a:ext cx="0" cy="174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1341"/>
          <p:cNvSpPr>
            <a:spLocks noChangeShapeType="1"/>
          </p:cNvSpPr>
          <p:nvPr/>
        </p:nvSpPr>
        <p:spPr bwMode="auto">
          <a:xfrm flipV="1">
            <a:off x="1643063" y="5691188"/>
            <a:ext cx="0" cy="134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1342"/>
          <p:cNvSpPr>
            <a:spLocks noChangeShapeType="1"/>
          </p:cNvSpPr>
          <p:nvPr/>
        </p:nvSpPr>
        <p:spPr bwMode="auto">
          <a:xfrm flipV="1">
            <a:off x="1657350" y="5378450"/>
            <a:ext cx="0" cy="447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1343"/>
          <p:cNvSpPr>
            <a:spLocks noChangeShapeType="1"/>
          </p:cNvSpPr>
          <p:nvPr/>
        </p:nvSpPr>
        <p:spPr bwMode="auto">
          <a:xfrm flipV="1">
            <a:off x="1663700" y="5707063"/>
            <a:ext cx="0" cy="1190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1344"/>
          <p:cNvSpPr>
            <a:spLocks noChangeShapeType="1"/>
          </p:cNvSpPr>
          <p:nvPr/>
        </p:nvSpPr>
        <p:spPr bwMode="auto">
          <a:xfrm flipV="1">
            <a:off x="1666875" y="5775325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1345"/>
          <p:cNvSpPr>
            <a:spLocks noChangeShapeType="1"/>
          </p:cNvSpPr>
          <p:nvPr/>
        </p:nvSpPr>
        <p:spPr bwMode="auto">
          <a:xfrm flipV="1">
            <a:off x="1676400" y="5762625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1346"/>
          <p:cNvSpPr>
            <a:spLocks noChangeShapeType="1"/>
          </p:cNvSpPr>
          <p:nvPr/>
        </p:nvSpPr>
        <p:spPr bwMode="auto">
          <a:xfrm flipV="1">
            <a:off x="1703388" y="5722938"/>
            <a:ext cx="0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1347"/>
          <p:cNvSpPr>
            <a:spLocks noChangeShapeType="1"/>
          </p:cNvSpPr>
          <p:nvPr/>
        </p:nvSpPr>
        <p:spPr bwMode="auto">
          <a:xfrm flipV="1">
            <a:off x="1709738" y="5762625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1348"/>
          <p:cNvSpPr>
            <a:spLocks noChangeShapeType="1"/>
          </p:cNvSpPr>
          <p:nvPr/>
        </p:nvSpPr>
        <p:spPr bwMode="auto">
          <a:xfrm flipV="1">
            <a:off x="1714500" y="5703888"/>
            <a:ext cx="0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Line 1349"/>
          <p:cNvSpPr>
            <a:spLocks noChangeShapeType="1"/>
          </p:cNvSpPr>
          <p:nvPr/>
        </p:nvSpPr>
        <p:spPr bwMode="auto">
          <a:xfrm flipV="1">
            <a:off x="1727200" y="5810250"/>
            <a:ext cx="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1350"/>
          <p:cNvSpPr>
            <a:spLocks noChangeShapeType="1"/>
          </p:cNvSpPr>
          <p:nvPr/>
        </p:nvSpPr>
        <p:spPr bwMode="auto">
          <a:xfrm flipV="1">
            <a:off x="1730375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1351"/>
          <p:cNvSpPr>
            <a:spLocks noChangeShapeType="1"/>
          </p:cNvSpPr>
          <p:nvPr/>
        </p:nvSpPr>
        <p:spPr bwMode="auto">
          <a:xfrm flipV="1">
            <a:off x="1747838" y="5810250"/>
            <a:ext cx="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Line 1352"/>
          <p:cNvSpPr>
            <a:spLocks noChangeShapeType="1"/>
          </p:cNvSpPr>
          <p:nvPr/>
        </p:nvSpPr>
        <p:spPr bwMode="auto">
          <a:xfrm flipV="1">
            <a:off x="1763713" y="5703888"/>
            <a:ext cx="0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1353"/>
          <p:cNvSpPr>
            <a:spLocks noChangeShapeType="1"/>
          </p:cNvSpPr>
          <p:nvPr/>
        </p:nvSpPr>
        <p:spPr bwMode="auto">
          <a:xfrm flipV="1">
            <a:off x="1766888" y="5545138"/>
            <a:ext cx="0" cy="280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1354"/>
          <p:cNvSpPr>
            <a:spLocks noChangeShapeType="1"/>
          </p:cNvSpPr>
          <p:nvPr/>
        </p:nvSpPr>
        <p:spPr bwMode="auto">
          <a:xfrm flipV="1">
            <a:off x="1771650" y="5715000"/>
            <a:ext cx="0" cy="111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Line 1355"/>
          <p:cNvSpPr>
            <a:spLocks noChangeShapeType="1"/>
          </p:cNvSpPr>
          <p:nvPr/>
        </p:nvSpPr>
        <p:spPr bwMode="auto">
          <a:xfrm flipV="1">
            <a:off x="1774825" y="57594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Line 1356"/>
          <p:cNvSpPr>
            <a:spLocks noChangeShapeType="1"/>
          </p:cNvSpPr>
          <p:nvPr/>
        </p:nvSpPr>
        <p:spPr bwMode="auto">
          <a:xfrm flipV="1">
            <a:off x="1787525" y="5667375"/>
            <a:ext cx="0" cy="158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Line 1357"/>
          <p:cNvSpPr>
            <a:spLocks noChangeShapeType="1"/>
          </p:cNvSpPr>
          <p:nvPr/>
        </p:nvSpPr>
        <p:spPr bwMode="auto">
          <a:xfrm flipV="1">
            <a:off x="1811338" y="5505450"/>
            <a:ext cx="0" cy="320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Line 1358"/>
          <p:cNvSpPr>
            <a:spLocks noChangeShapeType="1"/>
          </p:cNvSpPr>
          <p:nvPr/>
        </p:nvSpPr>
        <p:spPr bwMode="auto">
          <a:xfrm flipV="1">
            <a:off x="1814513" y="5770563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Line 1359"/>
          <p:cNvSpPr>
            <a:spLocks noChangeShapeType="1"/>
          </p:cNvSpPr>
          <p:nvPr/>
        </p:nvSpPr>
        <p:spPr bwMode="auto">
          <a:xfrm flipV="1">
            <a:off x="1827213" y="5667375"/>
            <a:ext cx="0" cy="158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Line 1360"/>
          <p:cNvSpPr>
            <a:spLocks noChangeShapeType="1"/>
          </p:cNvSpPr>
          <p:nvPr/>
        </p:nvSpPr>
        <p:spPr bwMode="auto">
          <a:xfrm flipV="1">
            <a:off x="1838325" y="5722938"/>
            <a:ext cx="0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1361"/>
          <p:cNvSpPr>
            <a:spLocks noChangeShapeType="1"/>
          </p:cNvSpPr>
          <p:nvPr/>
        </p:nvSpPr>
        <p:spPr bwMode="auto">
          <a:xfrm flipV="1">
            <a:off x="1854200" y="5770563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Line 1362"/>
          <p:cNvSpPr>
            <a:spLocks noChangeShapeType="1"/>
          </p:cNvSpPr>
          <p:nvPr/>
        </p:nvSpPr>
        <p:spPr bwMode="auto">
          <a:xfrm flipV="1">
            <a:off x="1862138" y="5683250"/>
            <a:ext cx="0" cy="142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Line 1363"/>
          <p:cNvSpPr>
            <a:spLocks noChangeShapeType="1"/>
          </p:cNvSpPr>
          <p:nvPr/>
        </p:nvSpPr>
        <p:spPr bwMode="auto">
          <a:xfrm flipV="1">
            <a:off x="1865313" y="5667375"/>
            <a:ext cx="0" cy="158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1364"/>
          <p:cNvSpPr>
            <a:spLocks noChangeShapeType="1"/>
          </p:cNvSpPr>
          <p:nvPr/>
        </p:nvSpPr>
        <p:spPr bwMode="auto">
          <a:xfrm flipV="1">
            <a:off x="1868488" y="5656263"/>
            <a:ext cx="0" cy="169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Line 1365"/>
          <p:cNvSpPr>
            <a:spLocks noChangeShapeType="1"/>
          </p:cNvSpPr>
          <p:nvPr/>
        </p:nvSpPr>
        <p:spPr bwMode="auto">
          <a:xfrm flipV="1">
            <a:off x="1874838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Line 1366"/>
          <p:cNvSpPr>
            <a:spLocks noChangeShapeType="1"/>
          </p:cNvSpPr>
          <p:nvPr/>
        </p:nvSpPr>
        <p:spPr bwMode="auto">
          <a:xfrm flipV="1">
            <a:off x="1878013" y="5743575"/>
            <a:ext cx="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1367"/>
          <p:cNvSpPr>
            <a:spLocks noChangeShapeType="1"/>
          </p:cNvSpPr>
          <p:nvPr/>
        </p:nvSpPr>
        <p:spPr bwMode="auto">
          <a:xfrm flipV="1">
            <a:off x="1885950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1368"/>
          <p:cNvSpPr>
            <a:spLocks noChangeShapeType="1"/>
          </p:cNvSpPr>
          <p:nvPr/>
        </p:nvSpPr>
        <p:spPr bwMode="auto">
          <a:xfrm flipV="1">
            <a:off x="1895475" y="5762625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369"/>
          <p:cNvSpPr>
            <a:spLocks noChangeShapeType="1"/>
          </p:cNvSpPr>
          <p:nvPr/>
        </p:nvSpPr>
        <p:spPr bwMode="auto">
          <a:xfrm flipV="1">
            <a:off x="1908175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370"/>
          <p:cNvSpPr>
            <a:spLocks noChangeShapeType="1"/>
          </p:cNvSpPr>
          <p:nvPr/>
        </p:nvSpPr>
        <p:spPr bwMode="auto">
          <a:xfrm flipV="1">
            <a:off x="1916113" y="5715000"/>
            <a:ext cx="0" cy="111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371"/>
          <p:cNvSpPr>
            <a:spLocks noChangeShapeType="1"/>
          </p:cNvSpPr>
          <p:nvPr/>
        </p:nvSpPr>
        <p:spPr bwMode="auto">
          <a:xfrm flipV="1">
            <a:off x="1938338" y="5762625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372"/>
          <p:cNvSpPr>
            <a:spLocks noChangeShapeType="1"/>
          </p:cNvSpPr>
          <p:nvPr/>
        </p:nvSpPr>
        <p:spPr bwMode="auto">
          <a:xfrm flipV="1">
            <a:off x="1941513" y="5754688"/>
            <a:ext cx="0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373"/>
          <p:cNvSpPr>
            <a:spLocks noChangeShapeType="1"/>
          </p:cNvSpPr>
          <p:nvPr/>
        </p:nvSpPr>
        <p:spPr bwMode="auto">
          <a:xfrm flipV="1">
            <a:off x="1949450" y="5707063"/>
            <a:ext cx="0" cy="1190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374"/>
          <p:cNvSpPr>
            <a:spLocks noChangeShapeType="1"/>
          </p:cNvSpPr>
          <p:nvPr/>
        </p:nvSpPr>
        <p:spPr bwMode="auto">
          <a:xfrm flipV="1">
            <a:off x="1952625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1375"/>
          <p:cNvSpPr>
            <a:spLocks noChangeShapeType="1"/>
          </p:cNvSpPr>
          <p:nvPr/>
        </p:nvSpPr>
        <p:spPr bwMode="auto">
          <a:xfrm flipV="1">
            <a:off x="1968500" y="5730875"/>
            <a:ext cx="0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Line 1376"/>
          <p:cNvSpPr>
            <a:spLocks noChangeShapeType="1"/>
          </p:cNvSpPr>
          <p:nvPr/>
        </p:nvSpPr>
        <p:spPr bwMode="auto">
          <a:xfrm flipV="1">
            <a:off x="1974850" y="5762625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Line 1377"/>
          <p:cNvSpPr>
            <a:spLocks noChangeShapeType="1"/>
          </p:cNvSpPr>
          <p:nvPr/>
        </p:nvSpPr>
        <p:spPr bwMode="auto">
          <a:xfrm flipV="1">
            <a:off x="1985963" y="5608638"/>
            <a:ext cx="0" cy="217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Line 1378"/>
          <p:cNvSpPr>
            <a:spLocks noChangeShapeType="1"/>
          </p:cNvSpPr>
          <p:nvPr/>
        </p:nvSpPr>
        <p:spPr bwMode="auto">
          <a:xfrm flipV="1">
            <a:off x="1992313" y="5770563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1379"/>
          <p:cNvSpPr>
            <a:spLocks noChangeShapeType="1"/>
          </p:cNvSpPr>
          <p:nvPr/>
        </p:nvSpPr>
        <p:spPr bwMode="auto">
          <a:xfrm flipV="1">
            <a:off x="1998663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1380"/>
          <p:cNvSpPr>
            <a:spLocks noChangeShapeType="1"/>
          </p:cNvSpPr>
          <p:nvPr/>
        </p:nvSpPr>
        <p:spPr bwMode="auto">
          <a:xfrm flipV="1">
            <a:off x="2009775" y="5548313"/>
            <a:ext cx="0" cy="277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Line 1381"/>
          <p:cNvSpPr>
            <a:spLocks noChangeShapeType="1"/>
          </p:cNvSpPr>
          <p:nvPr/>
        </p:nvSpPr>
        <p:spPr bwMode="auto">
          <a:xfrm flipV="1">
            <a:off x="2039938" y="5635625"/>
            <a:ext cx="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1382"/>
          <p:cNvSpPr>
            <a:spLocks noChangeShapeType="1"/>
          </p:cNvSpPr>
          <p:nvPr/>
        </p:nvSpPr>
        <p:spPr bwMode="auto">
          <a:xfrm flipV="1">
            <a:off x="2046288" y="5786438"/>
            <a:ext cx="0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Line 1383"/>
          <p:cNvSpPr>
            <a:spLocks noChangeShapeType="1"/>
          </p:cNvSpPr>
          <p:nvPr/>
        </p:nvSpPr>
        <p:spPr bwMode="auto">
          <a:xfrm flipV="1">
            <a:off x="2058988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Line 1384"/>
          <p:cNvSpPr>
            <a:spLocks noChangeShapeType="1"/>
          </p:cNvSpPr>
          <p:nvPr/>
        </p:nvSpPr>
        <p:spPr bwMode="auto">
          <a:xfrm flipV="1">
            <a:off x="2062163" y="5810250"/>
            <a:ext cx="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Line 1385"/>
          <p:cNvSpPr>
            <a:spLocks noChangeShapeType="1"/>
          </p:cNvSpPr>
          <p:nvPr/>
        </p:nvSpPr>
        <p:spPr bwMode="auto">
          <a:xfrm flipV="1">
            <a:off x="2079625" y="5754688"/>
            <a:ext cx="0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Line 1386"/>
          <p:cNvSpPr>
            <a:spLocks noChangeShapeType="1"/>
          </p:cNvSpPr>
          <p:nvPr/>
        </p:nvSpPr>
        <p:spPr bwMode="auto">
          <a:xfrm flipV="1">
            <a:off x="2082800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Line 1387"/>
          <p:cNvSpPr>
            <a:spLocks noChangeShapeType="1"/>
          </p:cNvSpPr>
          <p:nvPr/>
        </p:nvSpPr>
        <p:spPr bwMode="auto">
          <a:xfrm flipV="1">
            <a:off x="2092325" y="5722938"/>
            <a:ext cx="0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1388"/>
          <p:cNvSpPr>
            <a:spLocks noChangeShapeType="1"/>
          </p:cNvSpPr>
          <p:nvPr/>
        </p:nvSpPr>
        <p:spPr bwMode="auto">
          <a:xfrm flipV="1">
            <a:off x="2093913" y="5540375"/>
            <a:ext cx="0" cy="285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Line 1389"/>
          <p:cNvSpPr>
            <a:spLocks noChangeShapeType="1"/>
          </p:cNvSpPr>
          <p:nvPr/>
        </p:nvSpPr>
        <p:spPr bwMode="auto">
          <a:xfrm flipV="1">
            <a:off x="2106613" y="5775325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Line 1390"/>
          <p:cNvSpPr>
            <a:spLocks noChangeShapeType="1"/>
          </p:cNvSpPr>
          <p:nvPr/>
        </p:nvSpPr>
        <p:spPr bwMode="auto">
          <a:xfrm flipV="1">
            <a:off x="2127250" y="5667375"/>
            <a:ext cx="0" cy="158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1391"/>
          <p:cNvSpPr>
            <a:spLocks noChangeShapeType="1"/>
          </p:cNvSpPr>
          <p:nvPr/>
        </p:nvSpPr>
        <p:spPr bwMode="auto">
          <a:xfrm flipV="1">
            <a:off x="2133600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Line 1392"/>
          <p:cNvSpPr>
            <a:spLocks noChangeShapeType="1"/>
          </p:cNvSpPr>
          <p:nvPr/>
        </p:nvSpPr>
        <p:spPr bwMode="auto">
          <a:xfrm flipV="1">
            <a:off x="2139950" y="5762625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Line 1393"/>
          <p:cNvSpPr>
            <a:spLocks noChangeShapeType="1"/>
          </p:cNvSpPr>
          <p:nvPr/>
        </p:nvSpPr>
        <p:spPr bwMode="auto">
          <a:xfrm flipV="1">
            <a:off x="2146300" y="5711825"/>
            <a:ext cx="0" cy="114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Line 1394"/>
          <p:cNvSpPr>
            <a:spLocks noChangeShapeType="1"/>
          </p:cNvSpPr>
          <p:nvPr/>
        </p:nvSpPr>
        <p:spPr bwMode="auto">
          <a:xfrm flipV="1">
            <a:off x="2166938" y="5810250"/>
            <a:ext cx="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Line 1395"/>
          <p:cNvSpPr>
            <a:spLocks noChangeShapeType="1"/>
          </p:cNvSpPr>
          <p:nvPr/>
        </p:nvSpPr>
        <p:spPr bwMode="auto">
          <a:xfrm flipV="1">
            <a:off x="2170113" y="5659438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1396"/>
          <p:cNvSpPr>
            <a:spLocks noChangeShapeType="1"/>
          </p:cNvSpPr>
          <p:nvPr/>
        </p:nvSpPr>
        <p:spPr bwMode="auto">
          <a:xfrm flipV="1">
            <a:off x="2173288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1397"/>
          <p:cNvSpPr>
            <a:spLocks noChangeShapeType="1"/>
          </p:cNvSpPr>
          <p:nvPr/>
        </p:nvSpPr>
        <p:spPr bwMode="auto">
          <a:xfrm flipV="1">
            <a:off x="2179638" y="5354638"/>
            <a:ext cx="0" cy="471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1398"/>
          <p:cNvSpPr>
            <a:spLocks noChangeShapeType="1"/>
          </p:cNvSpPr>
          <p:nvPr/>
        </p:nvSpPr>
        <p:spPr bwMode="auto">
          <a:xfrm flipV="1">
            <a:off x="2190750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Line 1399"/>
          <p:cNvSpPr>
            <a:spLocks noChangeShapeType="1"/>
          </p:cNvSpPr>
          <p:nvPr/>
        </p:nvSpPr>
        <p:spPr bwMode="auto">
          <a:xfrm flipV="1">
            <a:off x="2200275" y="576738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1400"/>
          <p:cNvSpPr>
            <a:spLocks noChangeShapeType="1"/>
          </p:cNvSpPr>
          <p:nvPr/>
        </p:nvSpPr>
        <p:spPr bwMode="auto">
          <a:xfrm flipV="1">
            <a:off x="2206625" y="5675313"/>
            <a:ext cx="0" cy="150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Line 1401"/>
          <p:cNvSpPr>
            <a:spLocks noChangeShapeType="1"/>
          </p:cNvSpPr>
          <p:nvPr/>
        </p:nvSpPr>
        <p:spPr bwMode="auto">
          <a:xfrm flipV="1">
            <a:off x="2239963" y="5688013"/>
            <a:ext cx="0" cy="13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Line 1402"/>
          <p:cNvSpPr>
            <a:spLocks noChangeShapeType="1"/>
          </p:cNvSpPr>
          <p:nvPr/>
        </p:nvSpPr>
        <p:spPr bwMode="auto">
          <a:xfrm flipV="1">
            <a:off x="2241550" y="5730875"/>
            <a:ext cx="0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Line 1403"/>
          <p:cNvSpPr>
            <a:spLocks noChangeShapeType="1"/>
          </p:cNvSpPr>
          <p:nvPr/>
        </p:nvSpPr>
        <p:spPr bwMode="auto">
          <a:xfrm flipV="1">
            <a:off x="2271713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Line 1404"/>
          <p:cNvSpPr>
            <a:spLocks noChangeShapeType="1"/>
          </p:cNvSpPr>
          <p:nvPr/>
        </p:nvSpPr>
        <p:spPr bwMode="auto">
          <a:xfrm flipV="1">
            <a:off x="2284413" y="5703888"/>
            <a:ext cx="0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Line 1405"/>
          <p:cNvSpPr>
            <a:spLocks noChangeShapeType="1"/>
          </p:cNvSpPr>
          <p:nvPr/>
        </p:nvSpPr>
        <p:spPr bwMode="auto">
          <a:xfrm flipV="1">
            <a:off x="2290763" y="5489575"/>
            <a:ext cx="0" cy="33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Line 1406"/>
          <p:cNvSpPr>
            <a:spLocks noChangeShapeType="1"/>
          </p:cNvSpPr>
          <p:nvPr/>
        </p:nvSpPr>
        <p:spPr bwMode="auto">
          <a:xfrm flipV="1">
            <a:off x="2301875" y="57785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Line 1407"/>
          <p:cNvSpPr>
            <a:spLocks noChangeShapeType="1"/>
          </p:cNvSpPr>
          <p:nvPr/>
        </p:nvSpPr>
        <p:spPr bwMode="auto">
          <a:xfrm flipV="1">
            <a:off x="2305050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Line 1408"/>
          <p:cNvSpPr>
            <a:spLocks noChangeShapeType="1"/>
          </p:cNvSpPr>
          <p:nvPr/>
        </p:nvSpPr>
        <p:spPr bwMode="auto">
          <a:xfrm flipV="1">
            <a:off x="2314575" y="5799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Line 1409"/>
          <p:cNvSpPr>
            <a:spLocks noChangeShapeType="1"/>
          </p:cNvSpPr>
          <p:nvPr/>
        </p:nvSpPr>
        <p:spPr bwMode="auto">
          <a:xfrm flipV="1">
            <a:off x="2324100" y="5754688"/>
            <a:ext cx="0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1410"/>
          <p:cNvSpPr>
            <a:spLocks noChangeShapeType="1"/>
          </p:cNvSpPr>
          <p:nvPr/>
        </p:nvSpPr>
        <p:spPr bwMode="auto">
          <a:xfrm flipV="1">
            <a:off x="2332038" y="5683250"/>
            <a:ext cx="0" cy="142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Line 1411"/>
          <p:cNvSpPr>
            <a:spLocks noChangeShapeType="1"/>
          </p:cNvSpPr>
          <p:nvPr/>
        </p:nvSpPr>
        <p:spPr bwMode="auto">
          <a:xfrm flipV="1">
            <a:off x="2351088" y="5651500"/>
            <a:ext cx="0" cy="174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Line 1412"/>
          <p:cNvSpPr>
            <a:spLocks noChangeShapeType="1"/>
          </p:cNvSpPr>
          <p:nvPr/>
        </p:nvSpPr>
        <p:spPr bwMode="auto">
          <a:xfrm flipV="1">
            <a:off x="2354263" y="5489575"/>
            <a:ext cx="0" cy="336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Line 1413"/>
          <p:cNvSpPr>
            <a:spLocks noChangeShapeType="1"/>
          </p:cNvSpPr>
          <p:nvPr/>
        </p:nvSpPr>
        <p:spPr bwMode="auto">
          <a:xfrm flipV="1">
            <a:off x="2362200" y="5635625"/>
            <a:ext cx="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Line 1414"/>
          <p:cNvSpPr>
            <a:spLocks noChangeShapeType="1"/>
          </p:cNvSpPr>
          <p:nvPr/>
        </p:nvSpPr>
        <p:spPr bwMode="auto">
          <a:xfrm flipV="1">
            <a:off x="2374900" y="57785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Line 1415"/>
          <p:cNvSpPr>
            <a:spLocks noChangeShapeType="1"/>
          </p:cNvSpPr>
          <p:nvPr/>
        </p:nvSpPr>
        <p:spPr bwMode="auto">
          <a:xfrm flipV="1">
            <a:off x="2378075" y="5643563"/>
            <a:ext cx="0" cy="182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Line 1416"/>
          <p:cNvSpPr>
            <a:spLocks noChangeShapeType="1"/>
          </p:cNvSpPr>
          <p:nvPr/>
        </p:nvSpPr>
        <p:spPr bwMode="auto">
          <a:xfrm flipV="1">
            <a:off x="2401888" y="5524500"/>
            <a:ext cx="0" cy="301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Line 1417"/>
          <p:cNvSpPr>
            <a:spLocks noChangeShapeType="1"/>
          </p:cNvSpPr>
          <p:nvPr/>
        </p:nvSpPr>
        <p:spPr bwMode="auto">
          <a:xfrm flipV="1">
            <a:off x="2422525" y="5727700"/>
            <a:ext cx="0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Line 1418"/>
          <p:cNvSpPr>
            <a:spLocks noChangeShapeType="1"/>
          </p:cNvSpPr>
          <p:nvPr/>
        </p:nvSpPr>
        <p:spPr bwMode="auto">
          <a:xfrm flipV="1">
            <a:off x="2425700" y="5711825"/>
            <a:ext cx="0" cy="114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Line 1419"/>
          <p:cNvSpPr>
            <a:spLocks noChangeShapeType="1"/>
          </p:cNvSpPr>
          <p:nvPr/>
        </p:nvSpPr>
        <p:spPr bwMode="auto">
          <a:xfrm flipV="1">
            <a:off x="2435225" y="5500688"/>
            <a:ext cx="0" cy="325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Line 1420"/>
          <p:cNvSpPr>
            <a:spLocks noChangeShapeType="1"/>
          </p:cNvSpPr>
          <p:nvPr/>
        </p:nvSpPr>
        <p:spPr bwMode="auto">
          <a:xfrm flipV="1">
            <a:off x="2441575" y="5529263"/>
            <a:ext cx="0" cy="296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Line 1421"/>
          <p:cNvSpPr>
            <a:spLocks noChangeShapeType="1"/>
          </p:cNvSpPr>
          <p:nvPr/>
        </p:nvSpPr>
        <p:spPr bwMode="auto">
          <a:xfrm flipV="1">
            <a:off x="2444750" y="5664200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Line 1422"/>
          <p:cNvSpPr>
            <a:spLocks noChangeShapeType="1"/>
          </p:cNvSpPr>
          <p:nvPr/>
        </p:nvSpPr>
        <p:spPr bwMode="auto">
          <a:xfrm flipV="1">
            <a:off x="2455863" y="5703888"/>
            <a:ext cx="0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Line 1423"/>
          <p:cNvSpPr>
            <a:spLocks noChangeShapeType="1"/>
          </p:cNvSpPr>
          <p:nvPr/>
        </p:nvSpPr>
        <p:spPr bwMode="auto">
          <a:xfrm flipV="1">
            <a:off x="2459038" y="5548313"/>
            <a:ext cx="0" cy="277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Line 1424"/>
          <p:cNvSpPr>
            <a:spLocks noChangeShapeType="1"/>
          </p:cNvSpPr>
          <p:nvPr/>
        </p:nvSpPr>
        <p:spPr bwMode="auto">
          <a:xfrm flipV="1">
            <a:off x="2478088" y="5799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Line 1425"/>
          <p:cNvSpPr>
            <a:spLocks noChangeShapeType="1"/>
          </p:cNvSpPr>
          <p:nvPr/>
        </p:nvSpPr>
        <p:spPr bwMode="auto">
          <a:xfrm flipV="1">
            <a:off x="2479675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Line 1426"/>
          <p:cNvSpPr>
            <a:spLocks noChangeShapeType="1"/>
          </p:cNvSpPr>
          <p:nvPr/>
        </p:nvSpPr>
        <p:spPr bwMode="auto">
          <a:xfrm flipV="1">
            <a:off x="2482850" y="5656263"/>
            <a:ext cx="0" cy="169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" name="Line 1427"/>
          <p:cNvSpPr>
            <a:spLocks noChangeShapeType="1"/>
          </p:cNvSpPr>
          <p:nvPr/>
        </p:nvSpPr>
        <p:spPr bwMode="auto">
          <a:xfrm flipV="1">
            <a:off x="2489200" y="576738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Line 1428"/>
          <p:cNvSpPr>
            <a:spLocks noChangeShapeType="1"/>
          </p:cNvSpPr>
          <p:nvPr/>
        </p:nvSpPr>
        <p:spPr bwMode="auto">
          <a:xfrm flipV="1">
            <a:off x="2513013" y="5815013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Line 1429"/>
          <p:cNvSpPr>
            <a:spLocks noChangeShapeType="1"/>
          </p:cNvSpPr>
          <p:nvPr/>
        </p:nvSpPr>
        <p:spPr bwMode="auto">
          <a:xfrm flipV="1">
            <a:off x="2516188" y="5568950"/>
            <a:ext cx="0" cy="257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Line 1430"/>
          <p:cNvSpPr>
            <a:spLocks noChangeShapeType="1"/>
          </p:cNvSpPr>
          <p:nvPr/>
        </p:nvSpPr>
        <p:spPr bwMode="auto">
          <a:xfrm flipV="1">
            <a:off x="2519363" y="5680075"/>
            <a:ext cx="0" cy="146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" name="Line 1431"/>
          <p:cNvSpPr>
            <a:spLocks noChangeShapeType="1"/>
          </p:cNvSpPr>
          <p:nvPr/>
        </p:nvSpPr>
        <p:spPr bwMode="auto">
          <a:xfrm flipV="1">
            <a:off x="2522538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Line 1432"/>
          <p:cNvSpPr>
            <a:spLocks noChangeShapeType="1"/>
          </p:cNvSpPr>
          <p:nvPr/>
        </p:nvSpPr>
        <p:spPr bwMode="auto">
          <a:xfrm flipV="1">
            <a:off x="2525713" y="5449888"/>
            <a:ext cx="0" cy="376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Line 1433"/>
          <p:cNvSpPr>
            <a:spLocks noChangeShapeType="1"/>
          </p:cNvSpPr>
          <p:nvPr/>
        </p:nvSpPr>
        <p:spPr bwMode="auto">
          <a:xfrm flipV="1">
            <a:off x="2532063" y="5632450"/>
            <a:ext cx="0" cy="193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Line 1434"/>
          <p:cNvSpPr>
            <a:spLocks noChangeShapeType="1"/>
          </p:cNvSpPr>
          <p:nvPr/>
        </p:nvSpPr>
        <p:spPr bwMode="auto">
          <a:xfrm flipV="1">
            <a:off x="2535238" y="5413375"/>
            <a:ext cx="0" cy="412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Line 1435"/>
          <p:cNvSpPr>
            <a:spLocks noChangeShapeType="1"/>
          </p:cNvSpPr>
          <p:nvPr/>
        </p:nvSpPr>
        <p:spPr bwMode="auto">
          <a:xfrm flipV="1">
            <a:off x="2540000" y="5521325"/>
            <a:ext cx="0" cy="304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Line 1436"/>
          <p:cNvSpPr>
            <a:spLocks noChangeShapeType="1"/>
          </p:cNvSpPr>
          <p:nvPr/>
        </p:nvSpPr>
        <p:spPr bwMode="auto">
          <a:xfrm flipV="1">
            <a:off x="2543175" y="5545138"/>
            <a:ext cx="0" cy="280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Line 1437"/>
          <p:cNvSpPr>
            <a:spLocks noChangeShapeType="1"/>
          </p:cNvSpPr>
          <p:nvPr/>
        </p:nvSpPr>
        <p:spPr bwMode="auto">
          <a:xfrm flipV="1">
            <a:off x="2546350" y="5770563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Line 1438"/>
          <p:cNvSpPr>
            <a:spLocks noChangeShapeType="1"/>
          </p:cNvSpPr>
          <p:nvPr/>
        </p:nvSpPr>
        <p:spPr bwMode="auto">
          <a:xfrm flipV="1">
            <a:off x="2552700" y="5738813"/>
            <a:ext cx="0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Line 1439"/>
          <p:cNvSpPr>
            <a:spLocks noChangeShapeType="1"/>
          </p:cNvSpPr>
          <p:nvPr/>
        </p:nvSpPr>
        <p:spPr bwMode="auto">
          <a:xfrm flipV="1">
            <a:off x="2555875" y="5651500"/>
            <a:ext cx="0" cy="174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Line 1440"/>
          <p:cNvSpPr>
            <a:spLocks noChangeShapeType="1"/>
          </p:cNvSpPr>
          <p:nvPr/>
        </p:nvSpPr>
        <p:spPr bwMode="auto">
          <a:xfrm flipV="1">
            <a:off x="2559050" y="5627688"/>
            <a:ext cx="0" cy="198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Line 1441"/>
          <p:cNvSpPr>
            <a:spLocks noChangeShapeType="1"/>
          </p:cNvSpPr>
          <p:nvPr/>
        </p:nvSpPr>
        <p:spPr bwMode="auto">
          <a:xfrm flipV="1">
            <a:off x="2565400" y="5799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Line 1442"/>
          <p:cNvSpPr>
            <a:spLocks noChangeShapeType="1"/>
          </p:cNvSpPr>
          <p:nvPr/>
        </p:nvSpPr>
        <p:spPr bwMode="auto">
          <a:xfrm flipV="1">
            <a:off x="2570163" y="5799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Line 1444"/>
          <p:cNvSpPr>
            <a:spLocks noChangeShapeType="1"/>
          </p:cNvSpPr>
          <p:nvPr/>
        </p:nvSpPr>
        <p:spPr bwMode="auto">
          <a:xfrm flipV="1">
            <a:off x="2573338" y="5643563"/>
            <a:ext cx="0" cy="182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Line 1445"/>
          <p:cNvSpPr>
            <a:spLocks noChangeShapeType="1"/>
          </p:cNvSpPr>
          <p:nvPr/>
        </p:nvSpPr>
        <p:spPr bwMode="auto">
          <a:xfrm flipV="1">
            <a:off x="2579688" y="5799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Line 1446"/>
          <p:cNvSpPr>
            <a:spLocks noChangeShapeType="1"/>
          </p:cNvSpPr>
          <p:nvPr/>
        </p:nvSpPr>
        <p:spPr bwMode="auto">
          <a:xfrm flipV="1">
            <a:off x="2603500" y="5627688"/>
            <a:ext cx="0" cy="198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Line 1447"/>
          <p:cNvSpPr>
            <a:spLocks noChangeShapeType="1"/>
          </p:cNvSpPr>
          <p:nvPr/>
        </p:nvSpPr>
        <p:spPr bwMode="auto">
          <a:xfrm flipV="1">
            <a:off x="2606675" y="5735638"/>
            <a:ext cx="0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Line 1448"/>
          <p:cNvSpPr>
            <a:spLocks noChangeShapeType="1"/>
          </p:cNvSpPr>
          <p:nvPr/>
        </p:nvSpPr>
        <p:spPr bwMode="auto">
          <a:xfrm flipV="1">
            <a:off x="2609850" y="5611813"/>
            <a:ext cx="0" cy="214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Line 1449"/>
          <p:cNvSpPr>
            <a:spLocks noChangeShapeType="1"/>
          </p:cNvSpPr>
          <p:nvPr/>
        </p:nvSpPr>
        <p:spPr bwMode="auto">
          <a:xfrm flipV="1">
            <a:off x="2625725" y="5807075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Line 1450"/>
          <p:cNvSpPr>
            <a:spLocks noChangeShapeType="1"/>
          </p:cNvSpPr>
          <p:nvPr/>
        </p:nvSpPr>
        <p:spPr bwMode="auto">
          <a:xfrm flipV="1">
            <a:off x="2633663" y="5564188"/>
            <a:ext cx="0" cy="261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Line 1451"/>
          <p:cNvSpPr>
            <a:spLocks noChangeShapeType="1"/>
          </p:cNvSpPr>
          <p:nvPr/>
        </p:nvSpPr>
        <p:spPr bwMode="auto">
          <a:xfrm flipV="1">
            <a:off x="2646363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Line 1452"/>
          <p:cNvSpPr>
            <a:spLocks noChangeShapeType="1"/>
          </p:cNvSpPr>
          <p:nvPr/>
        </p:nvSpPr>
        <p:spPr bwMode="auto">
          <a:xfrm flipV="1">
            <a:off x="2649538" y="5762625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Line 1453"/>
          <p:cNvSpPr>
            <a:spLocks noChangeShapeType="1"/>
          </p:cNvSpPr>
          <p:nvPr/>
        </p:nvSpPr>
        <p:spPr bwMode="auto">
          <a:xfrm flipV="1">
            <a:off x="2657475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Line 1454"/>
          <p:cNvSpPr>
            <a:spLocks noChangeShapeType="1"/>
          </p:cNvSpPr>
          <p:nvPr/>
        </p:nvSpPr>
        <p:spPr bwMode="auto">
          <a:xfrm flipV="1">
            <a:off x="2660650" y="5588000"/>
            <a:ext cx="0" cy="238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Line 1455"/>
          <p:cNvSpPr>
            <a:spLocks noChangeShapeType="1"/>
          </p:cNvSpPr>
          <p:nvPr/>
        </p:nvSpPr>
        <p:spPr bwMode="auto">
          <a:xfrm flipV="1">
            <a:off x="2663825" y="5675313"/>
            <a:ext cx="0" cy="150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Line 1456"/>
          <p:cNvSpPr>
            <a:spLocks noChangeShapeType="1"/>
          </p:cNvSpPr>
          <p:nvPr/>
        </p:nvSpPr>
        <p:spPr bwMode="auto">
          <a:xfrm flipV="1">
            <a:off x="2667000" y="5595938"/>
            <a:ext cx="0" cy="230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Line 1457"/>
          <p:cNvSpPr>
            <a:spLocks noChangeShapeType="1"/>
          </p:cNvSpPr>
          <p:nvPr/>
        </p:nvSpPr>
        <p:spPr bwMode="auto">
          <a:xfrm flipV="1">
            <a:off x="2673350" y="5722938"/>
            <a:ext cx="0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Line 1458"/>
          <p:cNvSpPr>
            <a:spLocks noChangeShapeType="1"/>
          </p:cNvSpPr>
          <p:nvPr/>
        </p:nvSpPr>
        <p:spPr bwMode="auto">
          <a:xfrm flipV="1">
            <a:off x="2676525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Line 1459"/>
          <p:cNvSpPr>
            <a:spLocks noChangeShapeType="1"/>
          </p:cNvSpPr>
          <p:nvPr/>
        </p:nvSpPr>
        <p:spPr bwMode="auto">
          <a:xfrm flipV="1">
            <a:off x="2686050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Line 1460"/>
          <p:cNvSpPr>
            <a:spLocks noChangeShapeType="1"/>
          </p:cNvSpPr>
          <p:nvPr/>
        </p:nvSpPr>
        <p:spPr bwMode="auto">
          <a:xfrm flipV="1">
            <a:off x="2687638" y="5513388"/>
            <a:ext cx="0" cy="312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Line 1461"/>
          <p:cNvSpPr>
            <a:spLocks noChangeShapeType="1"/>
          </p:cNvSpPr>
          <p:nvPr/>
        </p:nvSpPr>
        <p:spPr bwMode="auto">
          <a:xfrm flipV="1">
            <a:off x="2690813" y="5699125"/>
            <a:ext cx="0" cy="12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" name="Line 1462"/>
          <p:cNvSpPr>
            <a:spLocks noChangeShapeType="1"/>
          </p:cNvSpPr>
          <p:nvPr/>
        </p:nvSpPr>
        <p:spPr bwMode="auto">
          <a:xfrm flipV="1">
            <a:off x="2693988" y="5227638"/>
            <a:ext cx="0" cy="598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Line 1463"/>
          <p:cNvSpPr>
            <a:spLocks noChangeShapeType="1"/>
          </p:cNvSpPr>
          <p:nvPr/>
        </p:nvSpPr>
        <p:spPr bwMode="auto">
          <a:xfrm flipV="1">
            <a:off x="2706688" y="5680075"/>
            <a:ext cx="0" cy="146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Line 1464"/>
          <p:cNvSpPr>
            <a:spLocks noChangeShapeType="1"/>
          </p:cNvSpPr>
          <p:nvPr/>
        </p:nvSpPr>
        <p:spPr bwMode="auto">
          <a:xfrm flipV="1">
            <a:off x="2713038" y="5703888"/>
            <a:ext cx="0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Line 1465"/>
          <p:cNvSpPr>
            <a:spLocks noChangeShapeType="1"/>
          </p:cNvSpPr>
          <p:nvPr/>
        </p:nvSpPr>
        <p:spPr bwMode="auto">
          <a:xfrm flipV="1">
            <a:off x="2727325" y="5632450"/>
            <a:ext cx="0" cy="193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Line 1466"/>
          <p:cNvSpPr>
            <a:spLocks noChangeShapeType="1"/>
          </p:cNvSpPr>
          <p:nvPr/>
        </p:nvSpPr>
        <p:spPr bwMode="auto">
          <a:xfrm flipV="1">
            <a:off x="2736850" y="5640388"/>
            <a:ext cx="0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" name="Line 1467"/>
          <p:cNvSpPr>
            <a:spLocks noChangeShapeType="1"/>
          </p:cNvSpPr>
          <p:nvPr/>
        </p:nvSpPr>
        <p:spPr bwMode="auto">
          <a:xfrm flipV="1">
            <a:off x="2740025" y="5556250"/>
            <a:ext cx="0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Line 1468"/>
          <p:cNvSpPr>
            <a:spLocks noChangeShapeType="1"/>
          </p:cNvSpPr>
          <p:nvPr/>
        </p:nvSpPr>
        <p:spPr bwMode="auto">
          <a:xfrm flipV="1">
            <a:off x="2743200" y="5722938"/>
            <a:ext cx="0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Line 1469"/>
          <p:cNvSpPr>
            <a:spLocks noChangeShapeType="1"/>
          </p:cNvSpPr>
          <p:nvPr/>
        </p:nvSpPr>
        <p:spPr bwMode="auto">
          <a:xfrm flipV="1">
            <a:off x="2747963" y="576738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Line 1470"/>
          <p:cNvSpPr>
            <a:spLocks noChangeShapeType="1"/>
          </p:cNvSpPr>
          <p:nvPr/>
        </p:nvSpPr>
        <p:spPr bwMode="auto">
          <a:xfrm flipV="1">
            <a:off x="2767013" y="5627688"/>
            <a:ext cx="0" cy="198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" name="Line 1471"/>
          <p:cNvSpPr>
            <a:spLocks noChangeShapeType="1"/>
          </p:cNvSpPr>
          <p:nvPr/>
        </p:nvSpPr>
        <p:spPr bwMode="auto">
          <a:xfrm flipV="1">
            <a:off x="2774950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" name="Line 1472"/>
          <p:cNvSpPr>
            <a:spLocks noChangeShapeType="1"/>
          </p:cNvSpPr>
          <p:nvPr/>
        </p:nvSpPr>
        <p:spPr bwMode="auto">
          <a:xfrm flipV="1">
            <a:off x="2784475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Line 1473"/>
          <p:cNvSpPr>
            <a:spLocks noChangeShapeType="1"/>
          </p:cNvSpPr>
          <p:nvPr/>
        </p:nvSpPr>
        <p:spPr bwMode="auto">
          <a:xfrm flipV="1">
            <a:off x="2787650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" name="Line 1474"/>
          <p:cNvSpPr>
            <a:spLocks noChangeShapeType="1"/>
          </p:cNvSpPr>
          <p:nvPr/>
        </p:nvSpPr>
        <p:spPr bwMode="auto">
          <a:xfrm flipV="1">
            <a:off x="2790825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Line 1475"/>
          <p:cNvSpPr>
            <a:spLocks noChangeShapeType="1"/>
          </p:cNvSpPr>
          <p:nvPr/>
        </p:nvSpPr>
        <p:spPr bwMode="auto">
          <a:xfrm flipV="1">
            <a:off x="2797175" y="5576888"/>
            <a:ext cx="0" cy="249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" name="Line 1476"/>
          <p:cNvSpPr>
            <a:spLocks noChangeShapeType="1"/>
          </p:cNvSpPr>
          <p:nvPr/>
        </p:nvSpPr>
        <p:spPr bwMode="auto">
          <a:xfrm flipV="1">
            <a:off x="2800350" y="5413375"/>
            <a:ext cx="0" cy="412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Line 1477"/>
          <p:cNvSpPr>
            <a:spLocks noChangeShapeType="1"/>
          </p:cNvSpPr>
          <p:nvPr/>
        </p:nvSpPr>
        <p:spPr bwMode="auto">
          <a:xfrm flipV="1">
            <a:off x="2811463" y="5608638"/>
            <a:ext cx="0" cy="217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Line 1478"/>
          <p:cNvSpPr>
            <a:spLocks noChangeShapeType="1"/>
          </p:cNvSpPr>
          <p:nvPr/>
        </p:nvSpPr>
        <p:spPr bwMode="auto">
          <a:xfrm flipV="1">
            <a:off x="2820988" y="5564188"/>
            <a:ext cx="0" cy="261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" name="Line 1479"/>
          <p:cNvSpPr>
            <a:spLocks noChangeShapeType="1"/>
          </p:cNvSpPr>
          <p:nvPr/>
        </p:nvSpPr>
        <p:spPr bwMode="auto">
          <a:xfrm flipV="1">
            <a:off x="2827338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Line 1480"/>
          <p:cNvSpPr>
            <a:spLocks noChangeShapeType="1"/>
          </p:cNvSpPr>
          <p:nvPr/>
        </p:nvSpPr>
        <p:spPr bwMode="auto">
          <a:xfrm flipV="1">
            <a:off x="2835275" y="5751513"/>
            <a:ext cx="0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Line 1481"/>
          <p:cNvSpPr>
            <a:spLocks noChangeShapeType="1"/>
          </p:cNvSpPr>
          <p:nvPr/>
        </p:nvSpPr>
        <p:spPr bwMode="auto">
          <a:xfrm flipV="1">
            <a:off x="2838450" y="5365750"/>
            <a:ext cx="0" cy="460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Line 1482"/>
          <p:cNvSpPr>
            <a:spLocks noChangeShapeType="1"/>
          </p:cNvSpPr>
          <p:nvPr/>
        </p:nvSpPr>
        <p:spPr bwMode="auto">
          <a:xfrm flipV="1">
            <a:off x="2847975" y="5235575"/>
            <a:ext cx="0" cy="590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Line 1483"/>
          <p:cNvSpPr>
            <a:spLocks noChangeShapeType="1"/>
          </p:cNvSpPr>
          <p:nvPr/>
        </p:nvSpPr>
        <p:spPr bwMode="auto">
          <a:xfrm flipV="1">
            <a:off x="2854325" y="5632450"/>
            <a:ext cx="0" cy="193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" name="Line 1484"/>
          <p:cNvSpPr>
            <a:spLocks noChangeShapeType="1"/>
          </p:cNvSpPr>
          <p:nvPr/>
        </p:nvSpPr>
        <p:spPr bwMode="auto">
          <a:xfrm flipV="1">
            <a:off x="2857500" y="5640388"/>
            <a:ext cx="0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Line 1485"/>
          <p:cNvSpPr>
            <a:spLocks noChangeShapeType="1"/>
          </p:cNvSpPr>
          <p:nvPr/>
        </p:nvSpPr>
        <p:spPr bwMode="auto">
          <a:xfrm flipV="1">
            <a:off x="2863850" y="5603875"/>
            <a:ext cx="0" cy="222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" name="Line 1486"/>
          <p:cNvSpPr>
            <a:spLocks noChangeShapeType="1"/>
          </p:cNvSpPr>
          <p:nvPr/>
        </p:nvSpPr>
        <p:spPr bwMode="auto">
          <a:xfrm flipV="1">
            <a:off x="2871788" y="5116513"/>
            <a:ext cx="0" cy="709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" name="Line 1487"/>
          <p:cNvSpPr>
            <a:spLocks noChangeShapeType="1"/>
          </p:cNvSpPr>
          <p:nvPr/>
        </p:nvSpPr>
        <p:spPr bwMode="auto">
          <a:xfrm flipV="1">
            <a:off x="2878138" y="5799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" name="Line 1488"/>
          <p:cNvSpPr>
            <a:spLocks noChangeShapeType="1"/>
          </p:cNvSpPr>
          <p:nvPr/>
        </p:nvSpPr>
        <p:spPr bwMode="auto">
          <a:xfrm flipV="1">
            <a:off x="2887663" y="5365750"/>
            <a:ext cx="0" cy="460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" name="Line 1489"/>
          <p:cNvSpPr>
            <a:spLocks noChangeShapeType="1"/>
          </p:cNvSpPr>
          <p:nvPr/>
        </p:nvSpPr>
        <p:spPr bwMode="auto">
          <a:xfrm flipV="1">
            <a:off x="2890838" y="5580063"/>
            <a:ext cx="0" cy="2460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" name="Line 1490"/>
          <p:cNvSpPr>
            <a:spLocks noChangeShapeType="1"/>
          </p:cNvSpPr>
          <p:nvPr/>
        </p:nvSpPr>
        <p:spPr bwMode="auto">
          <a:xfrm flipV="1">
            <a:off x="2892425" y="57785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" name="Line 1491"/>
          <p:cNvSpPr>
            <a:spLocks noChangeShapeType="1"/>
          </p:cNvSpPr>
          <p:nvPr/>
        </p:nvSpPr>
        <p:spPr bwMode="auto">
          <a:xfrm flipV="1">
            <a:off x="2895600" y="5635625"/>
            <a:ext cx="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" name="Line 1492"/>
          <p:cNvSpPr>
            <a:spLocks noChangeShapeType="1"/>
          </p:cNvSpPr>
          <p:nvPr/>
        </p:nvSpPr>
        <p:spPr bwMode="auto">
          <a:xfrm flipV="1">
            <a:off x="2898775" y="5743575"/>
            <a:ext cx="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" name="Line 1493"/>
          <p:cNvSpPr>
            <a:spLocks noChangeShapeType="1"/>
          </p:cNvSpPr>
          <p:nvPr/>
        </p:nvSpPr>
        <p:spPr bwMode="auto">
          <a:xfrm flipV="1">
            <a:off x="2901950" y="5640388"/>
            <a:ext cx="0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" name="Line 1494"/>
          <p:cNvSpPr>
            <a:spLocks noChangeShapeType="1"/>
          </p:cNvSpPr>
          <p:nvPr/>
        </p:nvSpPr>
        <p:spPr bwMode="auto">
          <a:xfrm flipV="1">
            <a:off x="2905125" y="5715000"/>
            <a:ext cx="0" cy="111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" name="Line 1495"/>
          <p:cNvSpPr>
            <a:spLocks noChangeShapeType="1"/>
          </p:cNvSpPr>
          <p:nvPr/>
        </p:nvSpPr>
        <p:spPr bwMode="auto">
          <a:xfrm flipV="1">
            <a:off x="2908300" y="4351338"/>
            <a:ext cx="0" cy="14747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" name="Line 1496"/>
          <p:cNvSpPr>
            <a:spLocks noChangeShapeType="1"/>
          </p:cNvSpPr>
          <p:nvPr/>
        </p:nvSpPr>
        <p:spPr bwMode="auto">
          <a:xfrm flipV="1">
            <a:off x="2911475" y="5711825"/>
            <a:ext cx="0" cy="114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" name="Line 1497"/>
          <p:cNvSpPr>
            <a:spLocks noChangeShapeType="1"/>
          </p:cNvSpPr>
          <p:nvPr/>
        </p:nvSpPr>
        <p:spPr bwMode="auto">
          <a:xfrm flipV="1">
            <a:off x="2914650" y="5754688"/>
            <a:ext cx="0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Line 1498"/>
          <p:cNvSpPr>
            <a:spLocks noChangeShapeType="1"/>
          </p:cNvSpPr>
          <p:nvPr/>
        </p:nvSpPr>
        <p:spPr bwMode="auto">
          <a:xfrm flipV="1">
            <a:off x="2922588" y="5524500"/>
            <a:ext cx="0" cy="301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Line 1499"/>
          <p:cNvSpPr>
            <a:spLocks noChangeShapeType="1"/>
          </p:cNvSpPr>
          <p:nvPr/>
        </p:nvSpPr>
        <p:spPr bwMode="auto">
          <a:xfrm flipV="1">
            <a:off x="2925763" y="5746750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Line 1500"/>
          <p:cNvSpPr>
            <a:spLocks noChangeShapeType="1"/>
          </p:cNvSpPr>
          <p:nvPr/>
        </p:nvSpPr>
        <p:spPr bwMode="auto">
          <a:xfrm flipV="1">
            <a:off x="2928938" y="5291138"/>
            <a:ext cx="0" cy="534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Line 1501"/>
          <p:cNvSpPr>
            <a:spLocks noChangeShapeType="1"/>
          </p:cNvSpPr>
          <p:nvPr/>
        </p:nvSpPr>
        <p:spPr bwMode="auto">
          <a:xfrm flipV="1">
            <a:off x="2932113" y="5719763"/>
            <a:ext cx="0" cy="106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Line 1502"/>
          <p:cNvSpPr>
            <a:spLocks noChangeShapeType="1"/>
          </p:cNvSpPr>
          <p:nvPr/>
        </p:nvSpPr>
        <p:spPr bwMode="auto">
          <a:xfrm flipV="1">
            <a:off x="2935288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Line 1503"/>
          <p:cNvSpPr>
            <a:spLocks noChangeShapeType="1"/>
          </p:cNvSpPr>
          <p:nvPr/>
        </p:nvSpPr>
        <p:spPr bwMode="auto">
          <a:xfrm flipV="1">
            <a:off x="2944813" y="5699125"/>
            <a:ext cx="0" cy="12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" name="Line 1504"/>
          <p:cNvSpPr>
            <a:spLocks noChangeShapeType="1"/>
          </p:cNvSpPr>
          <p:nvPr/>
        </p:nvSpPr>
        <p:spPr bwMode="auto">
          <a:xfrm flipV="1">
            <a:off x="2952750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" name="Line 1505"/>
          <p:cNvSpPr>
            <a:spLocks noChangeShapeType="1"/>
          </p:cNvSpPr>
          <p:nvPr/>
        </p:nvSpPr>
        <p:spPr bwMode="auto">
          <a:xfrm flipV="1">
            <a:off x="2959100" y="5810250"/>
            <a:ext cx="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" name="Line 1506"/>
          <p:cNvSpPr>
            <a:spLocks noChangeShapeType="1"/>
          </p:cNvSpPr>
          <p:nvPr/>
        </p:nvSpPr>
        <p:spPr bwMode="auto">
          <a:xfrm flipV="1">
            <a:off x="2962275" y="5735638"/>
            <a:ext cx="0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" name="Line 1507"/>
          <p:cNvSpPr>
            <a:spLocks noChangeShapeType="1"/>
          </p:cNvSpPr>
          <p:nvPr/>
        </p:nvSpPr>
        <p:spPr bwMode="auto">
          <a:xfrm flipV="1">
            <a:off x="2965450" y="5445125"/>
            <a:ext cx="0" cy="381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Line 1508"/>
          <p:cNvSpPr>
            <a:spLocks noChangeShapeType="1"/>
          </p:cNvSpPr>
          <p:nvPr/>
        </p:nvSpPr>
        <p:spPr bwMode="auto">
          <a:xfrm flipV="1">
            <a:off x="2978150" y="5659438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" name="Line 1509"/>
          <p:cNvSpPr>
            <a:spLocks noChangeShapeType="1"/>
          </p:cNvSpPr>
          <p:nvPr/>
        </p:nvSpPr>
        <p:spPr bwMode="auto">
          <a:xfrm flipV="1">
            <a:off x="2982913" y="5743575"/>
            <a:ext cx="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" name="Line 1510"/>
          <p:cNvSpPr>
            <a:spLocks noChangeShapeType="1"/>
          </p:cNvSpPr>
          <p:nvPr/>
        </p:nvSpPr>
        <p:spPr bwMode="auto">
          <a:xfrm flipV="1">
            <a:off x="2989263" y="5608638"/>
            <a:ext cx="0" cy="217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" name="Line 1511"/>
          <p:cNvSpPr>
            <a:spLocks noChangeShapeType="1"/>
          </p:cNvSpPr>
          <p:nvPr/>
        </p:nvSpPr>
        <p:spPr bwMode="auto">
          <a:xfrm flipV="1">
            <a:off x="2995613" y="5688013"/>
            <a:ext cx="0" cy="13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" name="Line 1512"/>
          <p:cNvSpPr>
            <a:spLocks noChangeShapeType="1"/>
          </p:cNvSpPr>
          <p:nvPr/>
        </p:nvSpPr>
        <p:spPr bwMode="auto">
          <a:xfrm flipV="1">
            <a:off x="3001963" y="5468938"/>
            <a:ext cx="0" cy="357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" name="Line 1513"/>
          <p:cNvSpPr>
            <a:spLocks noChangeShapeType="1"/>
          </p:cNvSpPr>
          <p:nvPr/>
        </p:nvSpPr>
        <p:spPr bwMode="auto">
          <a:xfrm flipV="1">
            <a:off x="3005138" y="5418138"/>
            <a:ext cx="0" cy="407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" name="Line 1514"/>
          <p:cNvSpPr>
            <a:spLocks noChangeShapeType="1"/>
          </p:cNvSpPr>
          <p:nvPr/>
        </p:nvSpPr>
        <p:spPr bwMode="auto">
          <a:xfrm flipV="1">
            <a:off x="3013075" y="5529263"/>
            <a:ext cx="0" cy="296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" name="Line 1515"/>
          <p:cNvSpPr>
            <a:spLocks noChangeShapeType="1"/>
          </p:cNvSpPr>
          <p:nvPr/>
        </p:nvSpPr>
        <p:spPr bwMode="auto">
          <a:xfrm flipV="1">
            <a:off x="3016250" y="5738813"/>
            <a:ext cx="0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" name="Line 1516"/>
          <p:cNvSpPr>
            <a:spLocks noChangeShapeType="1"/>
          </p:cNvSpPr>
          <p:nvPr/>
        </p:nvSpPr>
        <p:spPr bwMode="auto">
          <a:xfrm flipV="1">
            <a:off x="3019425" y="5437188"/>
            <a:ext cx="0" cy="388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" name="Line 1517"/>
          <p:cNvSpPr>
            <a:spLocks noChangeShapeType="1"/>
          </p:cNvSpPr>
          <p:nvPr/>
        </p:nvSpPr>
        <p:spPr bwMode="auto">
          <a:xfrm flipV="1">
            <a:off x="3022600" y="5211763"/>
            <a:ext cx="0" cy="614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" name="Line 1518"/>
          <p:cNvSpPr>
            <a:spLocks noChangeShapeType="1"/>
          </p:cNvSpPr>
          <p:nvPr/>
        </p:nvSpPr>
        <p:spPr bwMode="auto">
          <a:xfrm flipV="1">
            <a:off x="3028950" y="3351213"/>
            <a:ext cx="0" cy="2474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" name="Line 1519"/>
          <p:cNvSpPr>
            <a:spLocks noChangeShapeType="1"/>
          </p:cNvSpPr>
          <p:nvPr/>
        </p:nvSpPr>
        <p:spPr bwMode="auto">
          <a:xfrm flipV="1">
            <a:off x="3032125" y="4724400"/>
            <a:ext cx="0" cy="1101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Line 1520"/>
          <p:cNvSpPr>
            <a:spLocks noChangeShapeType="1"/>
          </p:cNvSpPr>
          <p:nvPr/>
        </p:nvSpPr>
        <p:spPr bwMode="auto">
          <a:xfrm flipV="1">
            <a:off x="3035300" y="57785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Line 1521"/>
          <p:cNvSpPr>
            <a:spLocks noChangeShapeType="1"/>
          </p:cNvSpPr>
          <p:nvPr/>
        </p:nvSpPr>
        <p:spPr bwMode="auto">
          <a:xfrm flipV="1">
            <a:off x="3038475" y="5707063"/>
            <a:ext cx="0" cy="1190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" name="Line 1522"/>
          <p:cNvSpPr>
            <a:spLocks noChangeShapeType="1"/>
          </p:cNvSpPr>
          <p:nvPr/>
        </p:nvSpPr>
        <p:spPr bwMode="auto">
          <a:xfrm flipV="1">
            <a:off x="3041650" y="5341938"/>
            <a:ext cx="0" cy="484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" name="Line 1523"/>
          <p:cNvSpPr>
            <a:spLocks noChangeShapeType="1"/>
          </p:cNvSpPr>
          <p:nvPr/>
        </p:nvSpPr>
        <p:spPr bwMode="auto">
          <a:xfrm flipV="1">
            <a:off x="3043238" y="5140325"/>
            <a:ext cx="0" cy="685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" name="Line 1524"/>
          <p:cNvSpPr>
            <a:spLocks noChangeShapeType="1"/>
          </p:cNvSpPr>
          <p:nvPr/>
        </p:nvSpPr>
        <p:spPr bwMode="auto">
          <a:xfrm flipV="1">
            <a:off x="3046413" y="5389563"/>
            <a:ext cx="0" cy="436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" name="Line 1525"/>
          <p:cNvSpPr>
            <a:spLocks noChangeShapeType="1"/>
          </p:cNvSpPr>
          <p:nvPr/>
        </p:nvSpPr>
        <p:spPr bwMode="auto">
          <a:xfrm flipV="1">
            <a:off x="3049588" y="5330825"/>
            <a:ext cx="0" cy="495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" name="Line 1526"/>
          <p:cNvSpPr>
            <a:spLocks noChangeShapeType="1"/>
          </p:cNvSpPr>
          <p:nvPr/>
        </p:nvSpPr>
        <p:spPr bwMode="auto">
          <a:xfrm flipV="1">
            <a:off x="3055938" y="5026025"/>
            <a:ext cx="0" cy="800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" name="Line 1527"/>
          <p:cNvSpPr>
            <a:spLocks noChangeShapeType="1"/>
          </p:cNvSpPr>
          <p:nvPr/>
        </p:nvSpPr>
        <p:spPr bwMode="auto">
          <a:xfrm flipV="1">
            <a:off x="3059113" y="5513388"/>
            <a:ext cx="0" cy="312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" name="Line 1528"/>
          <p:cNvSpPr>
            <a:spLocks noChangeShapeType="1"/>
          </p:cNvSpPr>
          <p:nvPr/>
        </p:nvSpPr>
        <p:spPr bwMode="auto">
          <a:xfrm flipV="1">
            <a:off x="3062288" y="5572125"/>
            <a:ext cx="0" cy="254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2" name="Line 1529"/>
          <p:cNvSpPr>
            <a:spLocks noChangeShapeType="1"/>
          </p:cNvSpPr>
          <p:nvPr/>
        </p:nvSpPr>
        <p:spPr bwMode="auto">
          <a:xfrm flipV="1">
            <a:off x="3070225" y="5611813"/>
            <a:ext cx="0" cy="214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" name="Line 1530"/>
          <p:cNvSpPr>
            <a:spLocks noChangeShapeType="1"/>
          </p:cNvSpPr>
          <p:nvPr/>
        </p:nvSpPr>
        <p:spPr bwMode="auto">
          <a:xfrm flipV="1">
            <a:off x="3073400" y="5656263"/>
            <a:ext cx="0" cy="169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" name="Line 1531"/>
          <p:cNvSpPr>
            <a:spLocks noChangeShapeType="1"/>
          </p:cNvSpPr>
          <p:nvPr/>
        </p:nvSpPr>
        <p:spPr bwMode="auto">
          <a:xfrm flipV="1">
            <a:off x="3133725" y="5707063"/>
            <a:ext cx="0" cy="1190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" name="Line 1532"/>
          <p:cNvSpPr>
            <a:spLocks noChangeShapeType="1"/>
          </p:cNvSpPr>
          <p:nvPr/>
        </p:nvSpPr>
        <p:spPr bwMode="auto">
          <a:xfrm flipV="1">
            <a:off x="3140075" y="5730875"/>
            <a:ext cx="0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" name="Line 1533"/>
          <p:cNvSpPr>
            <a:spLocks noChangeShapeType="1"/>
          </p:cNvSpPr>
          <p:nvPr/>
        </p:nvSpPr>
        <p:spPr bwMode="auto">
          <a:xfrm flipV="1">
            <a:off x="3149600" y="5746750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" name="Line 1534"/>
          <p:cNvSpPr>
            <a:spLocks noChangeShapeType="1"/>
          </p:cNvSpPr>
          <p:nvPr/>
        </p:nvSpPr>
        <p:spPr bwMode="auto">
          <a:xfrm flipV="1">
            <a:off x="3155950" y="5775325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" name="Line 1535"/>
          <p:cNvSpPr>
            <a:spLocks noChangeShapeType="1"/>
          </p:cNvSpPr>
          <p:nvPr/>
        </p:nvSpPr>
        <p:spPr bwMode="auto">
          <a:xfrm flipV="1">
            <a:off x="3163888" y="5627688"/>
            <a:ext cx="0" cy="198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" name="Line 1536"/>
          <p:cNvSpPr>
            <a:spLocks noChangeShapeType="1"/>
          </p:cNvSpPr>
          <p:nvPr/>
        </p:nvSpPr>
        <p:spPr bwMode="auto">
          <a:xfrm flipV="1">
            <a:off x="3167063" y="5592763"/>
            <a:ext cx="0" cy="233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" name="Line 1537"/>
          <p:cNvSpPr>
            <a:spLocks noChangeShapeType="1"/>
          </p:cNvSpPr>
          <p:nvPr/>
        </p:nvSpPr>
        <p:spPr bwMode="auto">
          <a:xfrm flipV="1">
            <a:off x="3170238" y="5378450"/>
            <a:ext cx="0" cy="447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1538"/>
          <p:cNvSpPr>
            <a:spLocks noChangeShapeType="1"/>
          </p:cNvSpPr>
          <p:nvPr/>
        </p:nvSpPr>
        <p:spPr bwMode="auto">
          <a:xfrm flipV="1">
            <a:off x="3173413" y="5719763"/>
            <a:ext cx="0" cy="106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" name="Line 1539"/>
          <p:cNvSpPr>
            <a:spLocks noChangeShapeType="1"/>
          </p:cNvSpPr>
          <p:nvPr/>
        </p:nvSpPr>
        <p:spPr bwMode="auto">
          <a:xfrm flipV="1">
            <a:off x="3179763" y="5730875"/>
            <a:ext cx="0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" name="Line 1540"/>
          <p:cNvSpPr>
            <a:spLocks noChangeShapeType="1"/>
          </p:cNvSpPr>
          <p:nvPr/>
        </p:nvSpPr>
        <p:spPr bwMode="auto">
          <a:xfrm flipV="1">
            <a:off x="3194050" y="5656263"/>
            <a:ext cx="0" cy="169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" name="Line 1541"/>
          <p:cNvSpPr>
            <a:spLocks noChangeShapeType="1"/>
          </p:cNvSpPr>
          <p:nvPr/>
        </p:nvSpPr>
        <p:spPr bwMode="auto">
          <a:xfrm flipV="1">
            <a:off x="3197225" y="5815013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5" name="Line 1542"/>
          <p:cNvSpPr>
            <a:spLocks noChangeShapeType="1"/>
          </p:cNvSpPr>
          <p:nvPr/>
        </p:nvSpPr>
        <p:spPr bwMode="auto">
          <a:xfrm flipV="1">
            <a:off x="3230563" y="5730875"/>
            <a:ext cx="0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" name="Line 1543"/>
          <p:cNvSpPr>
            <a:spLocks noChangeShapeType="1"/>
          </p:cNvSpPr>
          <p:nvPr/>
        </p:nvSpPr>
        <p:spPr bwMode="auto">
          <a:xfrm flipV="1">
            <a:off x="3248025" y="5727700"/>
            <a:ext cx="0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" name="Line 1544"/>
          <p:cNvSpPr>
            <a:spLocks noChangeShapeType="1"/>
          </p:cNvSpPr>
          <p:nvPr/>
        </p:nvSpPr>
        <p:spPr bwMode="auto">
          <a:xfrm flipV="1">
            <a:off x="3251200" y="5770563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" name="Line 1545"/>
          <p:cNvSpPr>
            <a:spLocks noChangeShapeType="1"/>
          </p:cNvSpPr>
          <p:nvPr/>
        </p:nvSpPr>
        <p:spPr bwMode="auto">
          <a:xfrm flipV="1">
            <a:off x="3257550" y="5807075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9" name="Line 1546"/>
          <p:cNvSpPr>
            <a:spLocks noChangeShapeType="1"/>
          </p:cNvSpPr>
          <p:nvPr/>
        </p:nvSpPr>
        <p:spPr bwMode="auto">
          <a:xfrm flipV="1">
            <a:off x="3281363" y="5648325"/>
            <a:ext cx="0" cy="177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" name="Line 1547"/>
          <p:cNvSpPr>
            <a:spLocks noChangeShapeType="1"/>
          </p:cNvSpPr>
          <p:nvPr/>
        </p:nvSpPr>
        <p:spPr bwMode="auto">
          <a:xfrm flipV="1">
            <a:off x="3287713" y="5603875"/>
            <a:ext cx="0" cy="222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" name="Line 1548"/>
          <p:cNvSpPr>
            <a:spLocks noChangeShapeType="1"/>
          </p:cNvSpPr>
          <p:nvPr/>
        </p:nvSpPr>
        <p:spPr bwMode="auto">
          <a:xfrm flipV="1">
            <a:off x="3294063" y="5738813"/>
            <a:ext cx="0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" name="Line 1549"/>
          <p:cNvSpPr>
            <a:spLocks noChangeShapeType="1"/>
          </p:cNvSpPr>
          <p:nvPr/>
        </p:nvSpPr>
        <p:spPr bwMode="auto">
          <a:xfrm flipV="1">
            <a:off x="3297238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" name="Line 1550"/>
          <p:cNvSpPr>
            <a:spLocks noChangeShapeType="1"/>
          </p:cNvSpPr>
          <p:nvPr/>
        </p:nvSpPr>
        <p:spPr bwMode="auto">
          <a:xfrm flipV="1">
            <a:off x="3300413" y="5267325"/>
            <a:ext cx="0" cy="558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4" name="Line 1551"/>
          <p:cNvSpPr>
            <a:spLocks noChangeShapeType="1"/>
          </p:cNvSpPr>
          <p:nvPr/>
        </p:nvSpPr>
        <p:spPr bwMode="auto">
          <a:xfrm flipV="1">
            <a:off x="3303588" y="5640388"/>
            <a:ext cx="0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" name="Line 1552"/>
          <p:cNvSpPr>
            <a:spLocks noChangeShapeType="1"/>
          </p:cNvSpPr>
          <p:nvPr/>
        </p:nvSpPr>
        <p:spPr bwMode="auto">
          <a:xfrm flipV="1">
            <a:off x="3306763" y="5703888"/>
            <a:ext cx="0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" name="Line 1553"/>
          <p:cNvSpPr>
            <a:spLocks noChangeShapeType="1"/>
          </p:cNvSpPr>
          <p:nvPr/>
        </p:nvSpPr>
        <p:spPr bwMode="auto">
          <a:xfrm flipV="1">
            <a:off x="3308350" y="5722938"/>
            <a:ext cx="0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" name="Line 1554"/>
          <p:cNvSpPr>
            <a:spLocks noChangeShapeType="1"/>
          </p:cNvSpPr>
          <p:nvPr/>
        </p:nvSpPr>
        <p:spPr bwMode="auto">
          <a:xfrm flipV="1">
            <a:off x="3311525" y="5775325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" name="Line 1555"/>
          <p:cNvSpPr>
            <a:spLocks noChangeShapeType="1"/>
          </p:cNvSpPr>
          <p:nvPr/>
        </p:nvSpPr>
        <p:spPr bwMode="auto">
          <a:xfrm flipV="1">
            <a:off x="3317875" y="5770563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" name="Line 1556"/>
          <p:cNvSpPr>
            <a:spLocks noChangeShapeType="1"/>
          </p:cNvSpPr>
          <p:nvPr/>
        </p:nvSpPr>
        <p:spPr bwMode="auto">
          <a:xfrm flipV="1">
            <a:off x="3321050" y="5754688"/>
            <a:ext cx="0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0" name="Line 1557"/>
          <p:cNvSpPr>
            <a:spLocks noChangeShapeType="1"/>
          </p:cNvSpPr>
          <p:nvPr/>
        </p:nvSpPr>
        <p:spPr bwMode="auto">
          <a:xfrm flipV="1">
            <a:off x="3354388" y="576738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" name="Line 1558"/>
          <p:cNvSpPr>
            <a:spLocks noChangeShapeType="1"/>
          </p:cNvSpPr>
          <p:nvPr/>
        </p:nvSpPr>
        <p:spPr bwMode="auto">
          <a:xfrm flipV="1">
            <a:off x="3357563" y="5699125"/>
            <a:ext cx="0" cy="12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" name="Line 1559"/>
          <p:cNvSpPr>
            <a:spLocks noChangeShapeType="1"/>
          </p:cNvSpPr>
          <p:nvPr/>
        </p:nvSpPr>
        <p:spPr bwMode="auto">
          <a:xfrm flipV="1">
            <a:off x="3363913" y="5683250"/>
            <a:ext cx="0" cy="142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3" name="Line 1560"/>
          <p:cNvSpPr>
            <a:spLocks noChangeShapeType="1"/>
          </p:cNvSpPr>
          <p:nvPr/>
        </p:nvSpPr>
        <p:spPr bwMode="auto">
          <a:xfrm flipV="1">
            <a:off x="3390900" y="5722938"/>
            <a:ext cx="0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4" name="Line 1561"/>
          <p:cNvSpPr>
            <a:spLocks noChangeShapeType="1"/>
          </p:cNvSpPr>
          <p:nvPr/>
        </p:nvSpPr>
        <p:spPr bwMode="auto">
          <a:xfrm flipV="1">
            <a:off x="3395663" y="5807075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5" name="Line 1562"/>
          <p:cNvSpPr>
            <a:spLocks noChangeShapeType="1"/>
          </p:cNvSpPr>
          <p:nvPr/>
        </p:nvSpPr>
        <p:spPr bwMode="auto">
          <a:xfrm flipV="1">
            <a:off x="3408363" y="5807075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" name="Line 1563"/>
          <p:cNvSpPr>
            <a:spLocks noChangeShapeType="1"/>
          </p:cNvSpPr>
          <p:nvPr/>
        </p:nvSpPr>
        <p:spPr bwMode="auto">
          <a:xfrm flipV="1">
            <a:off x="3417888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" name="Line 1564"/>
          <p:cNvSpPr>
            <a:spLocks noChangeShapeType="1"/>
          </p:cNvSpPr>
          <p:nvPr/>
        </p:nvSpPr>
        <p:spPr bwMode="auto">
          <a:xfrm flipV="1">
            <a:off x="3421063" y="5640388"/>
            <a:ext cx="0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" name="Line 1565"/>
          <p:cNvSpPr>
            <a:spLocks noChangeShapeType="1"/>
          </p:cNvSpPr>
          <p:nvPr/>
        </p:nvSpPr>
        <p:spPr bwMode="auto">
          <a:xfrm flipV="1">
            <a:off x="3438525" y="5664200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9" name="Line 1566"/>
          <p:cNvSpPr>
            <a:spLocks noChangeShapeType="1"/>
          </p:cNvSpPr>
          <p:nvPr/>
        </p:nvSpPr>
        <p:spPr bwMode="auto">
          <a:xfrm flipV="1">
            <a:off x="3441700" y="5735638"/>
            <a:ext cx="0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" name="Line 1567"/>
          <p:cNvSpPr>
            <a:spLocks noChangeShapeType="1"/>
          </p:cNvSpPr>
          <p:nvPr/>
        </p:nvSpPr>
        <p:spPr bwMode="auto">
          <a:xfrm flipV="1">
            <a:off x="3451225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1" name="Line 1568"/>
          <p:cNvSpPr>
            <a:spLocks noChangeShapeType="1"/>
          </p:cNvSpPr>
          <p:nvPr/>
        </p:nvSpPr>
        <p:spPr bwMode="auto">
          <a:xfrm flipV="1">
            <a:off x="3455988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" name="Line 1569"/>
          <p:cNvSpPr>
            <a:spLocks noChangeShapeType="1"/>
          </p:cNvSpPr>
          <p:nvPr/>
        </p:nvSpPr>
        <p:spPr bwMode="auto">
          <a:xfrm flipV="1">
            <a:off x="3475038" y="5746750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" name="Line 1570"/>
          <p:cNvSpPr>
            <a:spLocks noChangeShapeType="1"/>
          </p:cNvSpPr>
          <p:nvPr/>
        </p:nvSpPr>
        <p:spPr bwMode="auto">
          <a:xfrm flipV="1">
            <a:off x="3481388" y="5746750"/>
            <a:ext cx="0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" name="Line 1571"/>
          <p:cNvSpPr>
            <a:spLocks noChangeShapeType="1"/>
          </p:cNvSpPr>
          <p:nvPr/>
        </p:nvSpPr>
        <p:spPr bwMode="auto">
          <a:xfrm flipV="1">
            <a:off x="3484563" y="5521325"/>
            <a:ext cx="0" cy="304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5" name="Line 1572"/>
          <p:cNvSpPr>
            <a:spLocks noChangeShapeType="1"/>
          </p:cNvSpPr>
          <p:nvPr/>
        </p:nvSpPr>
        <p:spPr bwMode="auto">
          <a:xfrm flipV="1">
            <a:off x="3489325" y="5688013"/>
            <a:ext cx="0" cy="13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" name="Line 1573"/>
          <p:cNvSpPr>
            <a:spLocks noChangeShapeType="1"/>
          </p:cNvSpPr>
          <p:nvPr/>
        </p:nvSpPr>
        <p:spPr bwMode="auto">
          <a:xfrm flipV="1">
            <a:off x="3508375" y="5640388"/>
            <a:ext cx="0" cy="185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" name="Line 1574"/>
          <p:cNvSpPr>
            <a:spLocks noChangeShapeType="1"/>
          </p:cNvSpPr>
          <p:nvPr/>
        </p:nvSpPr>
        <p:spPr bwMode="auto">
          <a:xfrm flipV="1">
            <a:off x="3514725" y="3090863"/>
            <a:ext cx="0" cy="2735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" name="Line 1575"/>
          <p:cNvSpPr>
            <a:spLocks noChangeShapeType="1"/>
          </p:cNvSpPr>
          <p:nvPr/>
        </p:nvSpPr>
        <p:spPr bwMode="auto">
          <a:xfrm flipV="1">
            <a:off x="3516313" y="4822825"/>
            <a:ext cx="0" cy="1003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" name="Line 1576"/>
          <p:cNvSpPr>
            <a:spLocks noChangeShapeType="1"/>
          </p:cNvSpPr>
          <p:nvPr/>
        </p:nvSpPr>
        <p:spPr bwMode="auto">
          <a:xfrm flipV="1">
            <a:off x="3541713" y="5799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" name="Line 1577"/>
          <p:cNvSpPr>
            <a:spLocks noChangeShapeType="1"/>
          </p:cNvSpPr>
          <p:nvPr/>
        </p:nvSpPr>
        <p:spPr bwMode="auto">
          <a:xfrm flipV="1">
            <a:off x="3543300" y="5429250"/>
            <a:ext cx="0" cy="396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" name="Line 1578"/>
          <p:cNvSpPr>
            <a:spLocks noChangeShapeType="1"/>
          </p:cNvSpPr>
          <p:nvPr/>
        </p:nvSpPr>
        <p:spPr bwMode="auto">
          <a:xfrm flipV="1">
            <a:off x="3546475" y="5572125"/>
            <a:ext cx="0" cy="254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" name="Line 1579"/>
          <p:cNvSpPr>
            <a:spLocks noChangeShapeType="1"/>
          </p:cNvSpPr>
          <p:nvPr/>
        </p:nvSpPr>
        <p:spPr bwMode="auto">
          <a:xfrm flipV="1">
            <a:off x="3571875" y="5715000"/>
            <a:ext cx="0" cy="111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" name="Line 1580"/>
          <p:cNvSpPr>
            <a:spLocks noChangeShapeType="1"/>
          </p:cNvSpPr>
          <p:nvPr/>
        </p:nvSpPr>
        <p:spPr bwMode="auto">
          <a:xfrm flipV="1">
            <a:off x="3579813" y="5608638"/>
            <a:ext cx="0" cy="217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" name="Line 1581"/>
          <p:cNvSpPr>
            <a:spLocks noChangeShapeType="1"/>
          </p:cNvSpPr>
          <p:nvPr/>
        </p:nvSpPr>
        <p:spPr bwMode="auto">
          <a:xfrm flipV="1">
            <a:off x="3582988" y="57594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" name="Line 1582"/>
          <p:cNvSpPr>
            <a:spLocks noChangeShapeType="1"/>
          </p:cNvSpPr>
          <p:nvPr/>
        </p:nvSpPr>
        <p:spPr bwMode="auto">
          <a:xfrm flipV="1">
            <a:off x="3589338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" name="Line 1583"/>
          <p:cNvSpPr>
            <a:spLocks noChangeShapeType="1"/>
          </p:cNvSpPr>
          <p:nvPr/>
        </p:nvSpPr>
        <p:spPr bwMode="auto">
          <a:xfrm flipV="1">
            <a:off x="3595688" y="5807075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" name="Line 1584"/>
          <p:cNvSpPr>
            <a:spLocks noChangeShapeType="1"/>
          </p:cNvSpPr>
          <p:nvPr/>
        </p:nvSpPr>
        <p:spPr bwMode="auto">
          <a:xfrm flipV="1">
            <a:off x="3598863" y="5751513"/>
            <a:ext cx="0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" name="Line 1585"/>
          <p:cNvSpPr>
            <a:spLocks noChangeShapeType="1"/>
          </p:cNvSpPr>
          <p:nvPr/>
        </p:nvSpPr>
        <p:spPr bwMode="auto">
          <a:xfrm flipV="1">
            <a:off x="3602038" y="4438650"/>
            <a:ext cx="0" cy="1387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" name="Line 1586"/>
          <p:cNvSpPr>
            <a:spLocks noChangeShapeType="1"/>
          </p:cNvSpPr>
          <p:nvPr/>
        </p:nvSpPr>
        <p:spPr bwMode="auto">
          <a:xfrm flipV="1">
            <a:off x="3603625" y="4616450"/>
            <a:ext cx="0" cy="1209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" name="Line 1587"/>
          <p:cNvSpPr>
            <a:spLocks noChangeShapeType="1"/>
          </p:cNvSpPr>
          <p:nvPr/>
        </p:nvSpPr>
        <p:spPr bwMode="auto">
          <a:xfrm flipV="1">
            <a:off x="3606800" y="5691188"/>
            <a:ext cx="0" cy="134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" name="Line 1588"/>
          <p:cNvSpPr>
            <a:spLocks noChangeShapeType="1"/>
          </p:cNvSpPr>
          <p:nvPr/>
        </p:nvSpPr>
        <p:spPr bwMode="auto">
          <a:xfrm flipV="1">
            <a:off x="3619500" y="5775325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2" name="Line 1589"/>
          <p:cNvSpPr>
            <a:spLocks noChangeShapeType="1"/>
          </p:cNvSpPr>
          <p:nvPr/>
        </p:nvSpPr>
        <p:spPr bwMode="auto">
          <a:xfrm flipV="1">
            <a:off x="3622675" y="5786438"/>
            <a:ext cx="0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3" name="Line 1590"/>
          <p:cNvSpPr>
            <a:spLocks noChangeShapeType="1"/>
          </p:cNvSpPr>
          <p:nvPr/>
        </p:nvSpPr>
        <p:spPr bwMode="auto">
          <a:xfrm flipV="1">
            <a:off x="3629025" y="5651500"/>
            <a:ext cx="0" cy="174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" name="Line 1591"/>
          <p:cNvSpPr>
            <a:spLocks noChangeShapeType="1"/>
          </p:cNvSpPr>
          <p:nvPr/>
        </p:nvSpPr>
        <p:spPr bwMode="auto">
          <a:xfrm flipV="1">
            <a:off x="3632200" y="5775325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5" name="Line 1592"/>
          <p:cNvSpPr>
            <a:spLocks noChangeShapeType="1"/>
          </p:cNvSpPr>
          <p:nvPr/>
        </p:nvSpPr>
        <p:spPr bwMode="auto">
          <a:xfrm flipV="1">
            <a:off x="3636963" y="5715000"/>
            <a:ext cx="0" cy="111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6" name="Line 1593"/>
          <p:cNvSpPr>
            <a:spLocks noChangeShapeType="1"/>
          </p:cNvSpPr>
          <p:nvPr/>
        </p:nvSpPr>
        <p:spPr bwMode="auto">
          <a:xfrm flipV="1">
            <a:off x="3652838" y="2546350"/>
            <a:ext cx="0" cy="3279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" name="Line 1594"/>
          <p:cNvSpPr>
            <a:spLocks noChangeShapeType="1"/>
          </p:cNvSpPr>
          <p:nvPr/>
        </p:nvSpPr>
        <p:spPr bwMode="auto">
          <a:xfrm flipV="1">
            <a:off x="3656013" y="4613275"/>
            <a:ext cx="0" cy="1212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" name="Line 1595"/>
          <p:cNvSpPr>
            <a:spLocks noChangeShapeType="1"/>
          </p:cNvSpPr>
          <p:nvPr/>
        </p:nvSpPr>
        <p:spPr bwMode="auto">
          <a:xfrm flipV="1">
            <a:off x="3659188" y="5751513"/>
            <a:ext cx="0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" name="Line 1596"/>
          <p:cNvSpPr>
            <a:spLocks noChangeShapeType="1"/>
          </p:cNvSpPr>
          <p:nvPr/>
        </p:nvSpPr>
        <p:spPr bwMode="auto">
          <a:xfrm flipV="1">
            <a:off x="3662363" y="5588000"/>
            <a:ext cx="0" cy="238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0" name="Line 1597"/>
          <p:cNvSpPr>
            <a:spLocks noChangeShapeType="1"/>
          </p:cNvSpPr>
          <p:nvPr/>
        </p:nvSpPr>
        <p:spPr bwMode="auto">
          <a:xfrm flipV="1">
            <a:off x="3667125" y="5770563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" name="Line 1598"/>
          <p:cNvSpPr>
            <a:spLocks noChangeShapeType="1"/>
          </p:cNvSpPr>
          <p:nvPr/>
        </p:nvSpPr>
        <p:spPr bwMode="auto">
          <a:xfrm flipV="1">
            <a:off x="3676650" y="5786438"/>
            <a:ext cx="0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2" name="Line 1599"/>
          <p:cNvSpPr>
            <a:spLocks noChangeShapeType="1"/>
          </p:cNvSpPr>
          <p:nvPr/>
        </p:nvSpPr>
        <p:spPr bwMode="auto">
          <a:xfrm flipV="1">
            <a:off x="3679825" y="5691188"/>
            <a:ext cx="0" cy="134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3" name="Line 1600"/>
          <p:cNvSpPr>
            <a:spLocks noChangeShapeType="1"/>
          </p:cNvSpPr>
          <p:nvPr/>
        </p:nvSpPr>
        <p:spPr bwMode="auto">
          <a:xfrm flipV="1">
            <a:off x="3683000" y="5643563"/>
            <a:ext cx="0" cy="182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4" name="Line 1601"/>
          <p:cNvSpPr>
            <a:spLocks noChangeShapeType="1"/>
          </p:cNvSpPr>
          <p:nvPr/>
        </p:nvSpPr>
        <p:spPr bwMode="auto">
          <a:xfrm flipV="1">
            <a:off x="3689350" y="5600700"/>
            <a:ext cx="0" cy="225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5" name="Line 1602"/>
          <p:cNvSpPr>
            <a:spLocks noChangeShapeType="1"/>
          </p:cNvSpPr>
          <p:nvPr/>
        </p:nvSpPr>
        <p:spPr bwMode="auto">
          <a:xfrm flipV="1">
            <a:off x="3706813" y="5680075"/>
            <a:ext cx="0" cy="146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6" name="Line 1603"/>
          <p:cNvSpPr>
            <a:spLocks noChangeShapeType="1"/>
          </p:cNvSpPr>
          <p:nvPr/>
        </p:nvSpPr>
        <p:spPr bwMode="auto">
          <a:xfrm flipV="1">
            <a:off x="3719513" y="5738813"/>
            <a:ext cx="0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" name="Line 1604"/>
          <p:cNvSpPr>
            <a:spLocks noChangeShapeType="1"/>
          </p:cNvSpPr>
          <p:nvPr/>
        </p:nvSpPr>
        <p:spPr bwMode="auto">
          <a:xfrm flipV="1">
            <a:off x="3721100" y="5683250"/>
            <a:ext cx="0" cy="142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" name="Line 1605"/>
          <p:cNvSpPr>
            <a:spLocks noChangeShapeType="1"/>
          </p:cNvSpPr>
          <p:nvPr/>
        </p:nvSpPr>
        <p:spPr bwMode="auto">
          <a:xfrm flipV="1">
            <a:off x="3767138" y="5497513"/>
            <a:ext cx="0" cy="328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" name="Line 1606"/>
          <p:cNvSpPr>
            <a:spLocks noChangeShapeType="1"/>
          </p:cNvSpPr>
          <p:nvPr/>
        </p:nvSpPr>
        <p:spPr bwMode="auto">
          <a:xfrm flipV="1">
            <a:off x="3770313" y="5699125"/>
            <a:ext cx="0" cy="12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0" name="Line 1607"/>
          <p:cNvSpPr>
            <a:spLocks noChangeShapeType="1"/>
          </p:cNvSpPr>
          <p:nvPr/>
        </p:nvSpPr>
        <p:spPr bwMode="auto">
          <a:xfrm flipV="1">
            <a:off x="3776663" y="5770563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" name="Line 1608"/>
          <p:cNvSpPr>
            <a:spLocks noChangeShapeType="1"/>
          </p:cNvSpPr>
          <p:nvPr/>
        </p:nvSpPr>
        <p:spPr bwMode="auto">
          <a:xfrm flipV="1">
            <a:off x="3779838" y="57785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2" name="Line 1609"/>
          <p:cNvSpPr>
            <a:spLocks noChangeShapeType="1"/>
          </p:cNvSpPr>
          <p:nvPr/>
        </p:nvSpPr>
        <p:spPr bwMode="auto">
          <a:xfrm flipV="1">
            <a:off x="3810000" y="5632450"/>
            <a:ext cx="0" cy="193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3" name="Line 1610"/>
          <p:cNvSpPr>
            <a:spLocks noChangeShapeType="1"/>
          </p:cNvSpPr>
          <p:nvPr/>
        </p:nvSpPr>
        <p:spPr bwMode="auto">
          <a:xfrm flipV="1">
            <a:off x="3821113" y="57785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" name="Line 1611"/>
          <p:cNvSpPr>
            <a:spLocks noChangeShapeType="1"/>
          </p:cNvSpPr>
          <p:nvPr/>
        </p:nvSpPr>
        <p:spPr bwMode="auto">
          <a:xfrm flipV="1">
            <a:off x="3824288" y="5683250"/>
            <a:ext cx="0" cy="142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5" name="Line 1612"/>
          <p:cNvSpPr>
            <a:spLocks noChangeShapeType="1"/>
          </p:cNvSpPr>
          <p:nvPr/>
        </p:nvSpPr>
        <p:spPr bwMode="auto">
          <a:xfrm flipV="1">
            <a:off x="3827463" y="5751513"/>
            <a:ext cx="0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6" name="Line 1613"/>
          <p:cNvSpPr>
            <a:spLocks noChangeShapeType="1"/>
          </p:cNvSpPr>
          <p:nvPr/>
        </p:nvSpPr>
        <p:spPr bwMode="auto">
          <a:xfrm flipV="1">
            <a:off x="3830638" y="5751513"/>
            <a:ext cx="0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7" name="Line 1614"/>
          <p:cNvSpPr>
            <a:spLocks noChangeShapeType="1"/>
          </p:cNvSpPr>
          <p:nvPr/>
        </p:nvSpPr>
        <p:spPr bwMode="auto">
          <a:xfrm flipV="1">
            <a:off x="3836988" y="5556250"/>
            <a:ext cx="0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" name="Line 1615"/>
          <p:cNvSpPr>
            <a:spLocks noChangeShapeType="1"/>
          </p:cNvSpPr>
          <p:nvPr/>
        </p:nvSpPr>
        <p:spPr bwMode="auto">
          <a:xfrm flipV="1">
            <a:off x="3851275" y="5505450"/>
            <a:ext cx="0" cy="320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" name="Line 1616"/>
          <p:cNvSpPr>
            <a:spLocks noChangeShapeType="1"/>
          </p:cNvSpPr>
          <p:nvPr/>
        </p:nvSpPr>
        <p:spPr bwMode="auto">
          <a:xfrm flipV="1">
            <a:off x="3854450" y="5735638"/>
            <a:ext cx="0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" name="Line 1617"/>
          <p:cNvSpPr>
            <a:spLocks noChangeShapeType="1"/>
          </p:cNvSpPr>
          <p:nvPr/>
        </p:nvSpPr>
        <p:spPr bwMode="auto">
          <a:xfrm flipV="1">
            <a:off x="3857625" y="5675313"/>
            <a:ext cx="0" cy="150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1" name="Line 1618"/>
          <p:cNvSpPr>
            <a:spLocks noChangeShapeType="1"/>
          </p:cNvSpPr>
          <p:nvPr/>
        </p:nvSpPr>
        <p:spPr bwMode="auto">
          <a:xfrm flipV="1">
            <a:off x="3860800" y="5307013"/>
            <a:ext cx="0" cy="519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" name="Line 1619"/>
          <p:cNvSpPr>
            <a:spLocks noChangeShapeType="1"/>
          </p:cNvSpPr>
          <p:nvPr/>
        </p:nvSpPr>
        <p:spPr bwMode="auto">
          <a:xfrm flipV="1">
            <a:off x="3863975" y="5738813"/>
            <a:ext cx="0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3" name="Line 1620"/>
          <p:cNvSpPr>
            <a:spLocks noChangeShapeType="1"/>
          </p:cNvSpPr>
          <p:nvPr/>
        </p:nvSpPr>
        <p:spPr bwMode="auto">
          <a:xfrm flipV="1">
            <a:off x="3884613" y="4740275"/>
            <a:ext cx="0" cy="1085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" name="Line 1621"/>
          <p:cNvSpPr>
            <a:spLocks noChangeShapeType="1"/>
          </p:cNvSpPr>
          <p:nvPr/>
        </p:nvSpPr>
        <p:spPr bwMode="auto">
          <a:xfrm flipV="1">
            <a:off x="3887788" y="3565525"/>
            <a:ext cx="0" cy="2260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" name="Line 1622"/>
          <p:cNvSpPr>
            <a:spLocks noChangeShapeType="1"/>
          </p:cNvSpPr>
          <p:nvPr/>
        </p:nvSpPr>
        <p:spPr bwMode="auto">
          <a:xfrm flipV="1">
            <a:off x="3890963" y="2693988"/>
            <a:ext cx="0" cy="3132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" name="Line 1623"/>
          <p:cNvSpPr>
            <a:spLocks noChangeShapeType="1"/>
          </p:cNvSpPr>
          <p:nvPr/>
        </p:nvSpPr>
        <p:spPr bwMode="auto">
          <a:xfrm flipV="1">
            <a:off x="3894138" y="5175250"/>
            <a:ext cx="0" cy="650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7" name="Line 1624"/>
          <p:cNvSpPr>
            <a:spLocks noChangeShapeType="1"/>
          </p:cNvSpPr>
          <p:nvPr/>
        </p:nvSpPr>
        <p:spPr bwMode="auto">
          <a:xfrm flipV="1">
            <a:off x="3897313" y="5727700"/>
            <a:ext cx="0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" name="Line 1625"/>
          <p:cNvSpPr>
            <a:spLocks noChangeShapeType="1"/>
          </p:cNvSpPr>
          <p:nvPr/>
        </p:nvSpPr>
        <p:spPr bwMode="auto">
          <a:xfrm flipV="1">
            <a:off x="3902075" y="5426075"/>
            <a:ext cx="0" cy="400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" name="Line 1626"/>
          <p:cNvSpPr>
            <a:spLocks noChangeShapeType="1"/>
          </p:cNvSpPr>
          <p:nvPr/>
        </p:nvSpPr>
        <p:spPr bwMode="auto">
          <a:xfrm flipV="1">
            <a:off x="3924300" y="5770563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" name="Line 1627"/>
          <p:cNvSpPr>
            <a:spLocks noChangeShapeType="1"/>
          </p:cNvSpPr>
          <p:nvPr/>
        </p:nvSpPr>
        <p:spPr bwMode="auto">
          <a:xfrm flipV="1">
            <a:off x="3927475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1" name="Line 1628"/>
          <p:cNvSpPr>
            <a:spLocks noChangeShapeType="1"/>
          </p:cNvSpPr>
          <p:nvPr/>
        </p:nvSpPr>
        <p:spPr bwMode="auto">
          <a:xfrm flipV="1">
            <a:off x="3929063" y="5738813"/>
            <a:ext cx="0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2" name="Line 1629"/>
          <p:cNvSpPr>
            <a:spLocks noChangeShapeType="1"/>
          </p:cNvSpPr>
          <p:nvPr/>
        </p:nvSpPr>
        <p:spPr bwMode="auto">
          <a:xfrm flipV="1">
            <a:off x="3944938" y="5699125"/>
            <a:ext cx="0" cy="12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3" name="Line 1630"/>
          <p:cNvSpPr>
            <a:spLocks noChangeShapeType="1"/>
          </p:cNvSpPr>
          <p:nvPr/>
        </p:nvSpPr>
        <p:spPr bwMode="auto">
          <a:xfrm flipV="1">
            <a:off x="3957638" y="5727700"/>
            <a:ext cx="0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4" name="Line 1631"/>
          <p:cNvSpPr>
            <a:spLocks noChangeShapeType="1"/>
          </p:cNvSpPr>
          <p:nvPr/>
        </p:nvSpPr>
        <p:spPr bwMode="auto">
          <a:xfrm flipV="1">
            <a:off x="3962400" y="5810250"/>
            <a:ext cx="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" name="Line 1632"/>
          <p:cNvSpPr>
            <a:spLocks noChangeShapeType="1"/>
          </p:cNvSpPr>
          <p:nvPr/>
        </p:nvSpPr>
        <p:spPr bwMode="auto">
          <a:xfrm flipV="1">
            <a:off x="3971925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6" name="Line 1633"/>
          <p:cNvSpPr>
            <a:spLocks noChangeShapeType="1"/>
          </p:cNvSpPr>
          <p:nvPr/>
        </p:nvSpPr>
        <p:spPr bwMode="auto">
          <a:xfrm flipV="1">
            <a:off x="3975100" y="5548313"/>
            <a:ext cx="0" cy="277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7" name="Line 1634"/>
          <p:cNvSpPr>
            <a:spLocks noChangeShapeType="1"/>
          </p:cNvSpPr>
          <p:nvPr/>
        </p:nvSpPr>
        <p:spPr bwMode="auto">
          <a:xfrm flipV="1">
            <a:off x="3978275" y="5595938"/>
            <a:ext cx="0" cy="230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" name="Line 1635"/>
          <p:cNvSpPr>
            <a:spLocks noChangeShapeType="1"/>
          </p:cNvSpPr>
          <p:nvPr/>
        </p:nvSpPr>
        <p:spPr bwMode="auto">
          <a:xfrm flipV="1">
            <a:off x="4002088" y="5691188"/>
            <a:ext cx="0" cy="134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" name="Line 1636"/>
          <p:cNvSpPr>
            <a:spLocks noChangeShapeType="1"/>
          </p:cNvSpPr>
          <p:nvPr/>
        </p:nvSpPr>
        <p:spPr bwMode="auto">
          <a:xfrm flipV="1">
            <a:off x="4008438" y="5762625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" name="Line 1637"/>
          <p:cNvSpPr>
            <a:spLocks noChangeShapeType="1"/>
          </p:cNvSpPr>
          <p:nvPr/>
        </p:nvSpPr>
        <p:spPr bwMode="auto">
          <a:xfrm flipV="1">
            <a:off x="4011613" y="576738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1" name="Line 1638"/>
          <p:cNvSpPr>
            <a:spLocks noChangeShapeType="1"/>
          </p:cNvSpPr>
          <p:nvPr/>
        </p:nvSpPr>
        <p:spPr bwMode="auto">
          <a:xfrm flipV="1">
            <a:off x="4017963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2" name="Line 1639"/>
          <p:cNvSpPr>
            <a:spLocks noChangeShapeType="1"/>
          </p:cNvSpPr>
          <p:nvPr/>
        </p:nvSpPr>
        <p:spPr bwMode="auto">
          <a:xfrm flipV="1">
            <a:off x="4019550" y="5691188"/>
            <a:ext cx="0" cy="134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3" name="Line 1640"/>
          <p:cNvSpPr>
            <a:spLocks noChangeShapeType="1"/>
          </p:cNvSpPr>
          <p:nvPr/>
        </p:nvSpPr>
        <p:spPr bwMode="auto">
          <a:xfrm flipV="1">
            <a:off x="4022725" y="5545138"/>
            <a:ext cx="0" cy="280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4" name="Line 1641"/>
          <p:cNvSpPr>
            <a:spLocks noChangeShapeType="1"/>
          </p:cNvSpPr>
          <p:nvPr/>
        </p:nvSpPr>
        <p:spPr bwMode="auto">
          <a:xfrm flipV="1">
            <a:off x="4025900" y="5735638"/>
            <a:ext cx="0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5" name="Line 1642"/>
          <p:cNvSpPr>
            <a:spLocks noChangeShapeType="1"/>
          </p:cNvSpPr>
          <p:nvPr/>
        </p:nvSpPr>
        <p:spPr bwMode="auto">
          <a:xfrm flipV="1">
            <a:off x="4044950" y="5715000"/>
            <a:ext cx="0" cy="111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6" name="Line 1643"/>
          <p:cNvSpPr>
            <a:spLocks noChangeShapeType="1"/>
          </p:cNvSpPr>
          <p:nvPr/>
        </p:nvSpPr>
        <p:spPr bwMode="auto">
          <a:xfrm flipV="1">
            <a:off x="4046538" y="5664200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7" name="Line 1645"/>
          <p:cNvSpPr>
            <a:spLocks noChangeShapeType="1"/>
          </p:cNvSpPr>
          <p:nvPr/>
        </p:nvSpPr>
        <p:spPr bwMode="auto">
          <a:xfrm flipV="1">
            <a:off x="4049713" y="5707063"/>
            <a:ext cx="0" cy="1190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" name="Line 1646"/>
          <p:cNvSpPr>
            <a:spLocks noChangeShapeType="1"/>
          </p:cNvSpPr>
          <p:nvPr/>
        </p:nvSpPr>
        <p:spPr bwMode="auto">
          <a:xfrm flipV="1">
            <a:off x="4052888" y="5711825"/>
            <a:ext cx="0" cy="114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" name="Line 1647"/>
          <p:cNvSpPr>
            <a:spLocks noChangeShapeType="1"/>
          </p:cNvSpPr>
          <p:nvPr/>
        </p:nvSpPr>
        <p:spPr bwMode="auto">
          <a:xfrm flipV="1">
            <a:off x="4059238" y="5648325"/>
            <a:ext cx="0" cy="177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" name="Line 1648"/>
          <p:cNvSpPr>
            <a:spLocks noChangeShapeType="1"/>
          </p:cNvSpPr>
          <p:nvPr/>
        </p:nvSpPr>
        <p:spPr bwMode="auto">
          <a:xfrm flipV="1">
            <a:off x="4065588" y="5722938"/>
            <a:ext cx="0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" name="Line 1649"/>
          <p:cNvSpPr>
            <a:spLocks noChangeShapeType="1"/>
          </p:cNvSpPr>
          <p:nvPr/>
        </p:nvSpPr>
        <p:spPr bwMode="auto">
          <a:xfrm flipV="1">
            <a:off x="4071938" y="5691188"/>
            <a:ext cx="0" cy="134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" name="Line 1650"/>
          <p:cNvSpPr>
            <a:spLocks noChangeShapeType="1"/>
          </p:cNvSpPr>
          <p:nvPr/>
        </p:nvSpPr>
        <p:spPr bwMode="auto">
          <a:xfrm flipV="1">
            <a:off x="4075113" y="3776663"/>
            <a:ext cx="0" cy="2049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" name="Line 1651"/>
          <p:cNvSpPr>
            <a:spLocks noChangeShapeType="1"/>
          </p:cNvSpPr>
          <p:nvPr/>
        </p:nvSpPr>
        <p:spPr bwMode="auto">
          <a:xfrm flipV="1">
            <a:off x="4076700" y="4838700"/>
            <a:ext cx="0" cy="987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4" name="Line 1652"/>
          <p:cNvSpPr>
            <a:spLocks noChangeShapeType="1"/>
          </p:cNvSpPr>
          <p:nvPr/>
        </p:nvSpPr>
        <p:spPr bwMode="auto">
          <a:xfrm flipV="1">
            <a:off x="4079875" y="5397500"/>
            <a:ext cx="0" cy="428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" name="Line 1653"/>
          <p:cNvSpPr>
            <a:spLocks noChangeShapeType="1"/>
          </p:cNvSpPr>
          <p:nvPr/>
        </p:nvSpPr>
        <p:spPr bwMode="auto">
          <a:xfrm flipV="1">
            <a:off x="4135438" y="5635625"/>
            <a:ext cx="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6" name="Line 1654"/>
          <p:cNvSpPr>
            <a:spLocks noChangeShapeType="1"/>
          </p:cNvSpPr>
          <p:nvPr/>
        </p:nvSpPr>
        <p:spPr bwMode="auto">
          <a:xfrm flipV="1">
            <a:off x="4146550" y="5568950"/>
            <a:ext cx="0" cy="257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7" name="Line 1655"/>
          <p:cNvSpPr>
            <a:spLocks noChangeShapeType="1"/>
          </p:cNvSpPr>
          <p:nvPr/>
        </p:nvSpPr>
        <p:spPr bwMode="auto">
          <a:xfrm flipV="1">
            <a:off x="4152900" y="5683250"/>
            <a:ext cx="0" cy="142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8" name="Line 1656"/>
          <p:cNvSpPr>
            <a:spLocks noChangeShapeType="1"/>
          </p:cNvSpPr>
          <p:nvPr/>
        </p:nvSpPr>
        <p:spPr bwMode="auto">
          <a:xfrm flipV="1">
            <a:off x="4156075" y="5799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" name="Line 1657"/>
          <p:cNvSpPr>
            <a:spLocks noChangeShapeType="1"/>
          </p:cNvSpPr>
          <p:nvPr/>
        </p:nvSpPr>
        <p:spPr bwMode="auto">
          <a:xfrm flipV="1">
            <a:off x="4176713" y="5556250"/>
            <a:ext cx="0" cy="269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0" name="Line 1658"/>
          <p:cNvSpPr>
            <a:spLocks noChangeShapeType="1"/>
          </p:cNvSpPr>
          <p:nvPr/>
        </p:nvSpPr>
        <p:spPr bwMode="auto">
          <a:xfrm flipV="1">
            <a:off x="4186238" y="5584825"/>
            <a:ext cx="0" cy="241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" name="Line 1659"/>
          <p:cNvSpPr>
            <a:spLocks noChangeShapeType="1"/>
          </p:cNvSpPr>
          <p:nvPr/>
        </p:nvSpPr>
        <p:spPr bwMode="auto">
          <a:xfrm flipV="1">
            <a:off x="4203700" y="5580063"/>
            <a:ext cx="0" cy="2460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" name="Line 1660"/>
          <p:cNvSpPr>
            <a:spLocks noChangeShapeType="1"/>
          </p:cNvSpPr>
          <p:nvPr/>
        </p:nvSpPr>
        <p:spPr bwMode="auto">
          <a:xfrm flipV="1">
            <a:off x="4210050" y="5322888"/>
            <a:ext cx="0" cy="503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" name="Line 1661"/>
          <p:cNvSpPr>
            <a:spLocks noChangeShapeType="1"/>
          </p:cNvSpPr>
          <p:nvPr/>
        </p:nvSpPr>
        <p:spPr bwMode="auto">
          <a:xfrm flipV="1">
            <a:off x="4216400" y="5413375"/>
            <a:ext cx="0" cy="412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" name="Line 1662"/>
          <p:cNvSpPr>
            <a:spLocks noChangeShapeType="1"/>
          </p:cNvSpPr>
          <p:nvPr/>
        </p:nvSpPr>
        <p:spPr bwMode="auto">
          <a:xfrm flipV="1">
            <a:off x="4224338" y="5691188"/>
            <a:ext cx="0" cy="134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" name="Line 1663"/>
          <p:cNvSpPr>
            <a:spLocks noChangeShapeType="1"/>
          </p:cNvSpPr>
          <p:nvPr/>
        </p:nvSpPr>
        <p:spPr bwMode="auto">
          <a:xfrm flipV="1">
            <a:off x="4233863" y="5505450"/>
            <a:ext cx="0" cy="320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6" name="Line 1664"/>
          <p:cNvSpPr>
            <a:spLocks noChangeShapeType="1"/>
          </p:cNvSpPr>
          <p:nvPr/>
        </p:nvSpPr>
        <p:spPr bwMode="auto">
          <a:xfrm flipV="1">
            <a:off x="4246563" y="5770563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7" name="Line 1665"/>
          <p:cNvSpPr>
            <a:spLocks noChangeShapeType="1"/>
          </p:cNvSpPr>
          <p:nvPr/>
        </p:nvSpPr>
        <p:spPr bwMode="auto">
          <a:xfrm flipV="1">
            <a:off x="4260850" y="5775325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8" name="Line 1666"/>
          <p:cNvSpPr>
            <a:spLocks noChangeShapeType="1"/>
          </p:cNvSpPr>
          <p:nvPr/>
        </p:nvSpPr>
        <p:spPr bwMode="auto">
          <a:xfrm flipV="1">
            <a:off x="4267200" y="5648325"/>
            <a:ext cx="0" cy="177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" name="Line 1667"/>
          <p:cNvSpPr>
            <a:spLocks noChangeShapeType="1"/>
          </p:cNvSpPr>
          <p:nvPr/>
        </p:nvSpPr>
        <p:spPr bwMode="auto">
          <a:xfrm flipV="1">
            <a:off x="4273550" y="5445125"/>
            <a:ext cx="0" cy="381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" name="Line 1668"/>
          <p:cNvSpPr>
            <a:spLocks noChangeShapeType="1"/>
          </p:cNvSpPr>
          <p:nvPr/>
        </p:nvSpPr>
        <p:spPr bwMode="auto">
          <a:xfrm flipV="1">
            <a:off x="4276725" y="5727700"/>
            <a:ext cx="0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" name="Line 1669"/>
          <p:cNvSpPr>
            <a:spLocks noChangeShapeType="1"/>
          </p:cNvSpPr>
          <p:nvPr/>
        </p:nvSpPr>
        <p:spPr bwMode="auto">
          <a:xfrm flipV="1">
            <a:off x="4284663" y="5770563"/>
            <a:ext cx="0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" name="Line 1670"/>
          <p:cNvSpPr>
            <a:spLocks noChangeShapeType="1"/>
          </p:cNvSpPr>
          <p:nvPr/>
        </p:nvSpPr>
        <p:spPr bwMode="auto">
          <a:xfrm flipV="1">
            <a:off x="4294188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" name="Line 1671"/>
          <p:cNvSpPr>
            <a:spLocks noChangeShapeType="1"/>
          </p:cNvSpPr>
          <p:nvPr/>
        </p:nvSpPr>
        <p:spPr bwMode="auto">
          <a:xfrm flipV="1">
            <a:off x="4300538" y="5703888"/>
            <a:ext cx="0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" name="Line 1672"/>
          <p:cNvSpPr>
            <a:spLocks noChangeShapeType="1"/>
          </p:cNvSpPr>
          <p:nvPr/>
        </p:nvSpPr>
        <p:spPr bwMode="auto">
          <a:xfrm flipV="1">
            <a:off x="4306888" y="5810250"/>
            <a:ext cx="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5" name="Line 1673"/>
          <p:cNvSpPr>
            <a:spLocks noChangeShapeType="1"/>
          </p:cNvSpPr>
          <p:nvPr/>
        </p:nvSpPr>
        <p:spPr bwMode="auto">
          <a:xfrm flipV="1">
            <a:off x="4314825" y="5802313"/>
            <a:ext cx="0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6" name="Line 1674"/>
          <p:cNvSpPr>
            <a:spLocks noChangeShapeType="1"/>
          </p:cNvSpPr>
          <p:nvPr/>
        </p:nvSpPr>
        <p:spPr bwMode="auto">
          <a:xfrm flipV="1">
            <a:off x="4337050" y="5553075"/>
            <a:ext cx="0" cy="27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7" name="Line 1675"/>
          <p:cNvSpPr>
            <a:spLocks noChangeShapeType="1"/>
          </p:cNvSpPr>
          <p:nvPr/>
        </p:nvSpPr>
        <p:spPr bwMode="auto">
          <a:xfrm flipV="1">
            <a:off x="4340225" y="5815013"/>
            <a:ext cx="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8" name="Line 1676"/>
          <p:cNvSpPr>
            <a:spLocks noChangeShapeType="1"/>
          </p:cNvSpPr>
          <p:nvPr/>
        </p:nvSpPr>
        <p:spPr bwMode="auto">
          <a:xfrm flipV="1">
            <a:off x="4344988" y="5730875"/>
            <a:ext cx="0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" name="Line 1677"/>
          <p:cNvSpPr>
            <a:spLocks noChangeShapeType="1"/>
          </p:cNvSpPr>
          <p:nvPr/>
        </p:nvSpPr>
        <p:spPr bwMode="auto">
          <a:xfrm flipV="1">
            <a:off x="4384675" y="5810250"/>
            <a:ext cx="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" name="Line 1678"/>
          <p:cNvSpPr>
            <a:spLocks noChangeShapeType="1"/>
          </p:cNvSpPr>
          <p:nvPr/>
        </p:nvSpPr>
        <p:spPr bwMode="auto">
          <a:xfrm flipV="1">
            <a:off x="4391025" y="5751513"/>
            <a:ext cx="0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" name="Line 1679"/>
          <p:cNvSpPr>
            <a:spLocks noChangeShapeType="1"/>
          </p:cNvSpPr>
          <p:nvPr/>
        </p:nvSpPr>
        <p:spPr bwMode="auto">
          <a:xfrm flipV="1">
            <a:off x="4394200" y="5711825"/>
            <a:ext cx="0" cy="114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" name="Line 1680"/>
          <p:cNvSpPr>
            <a:spLocks noChangeShapeType="1"/>
          </p:cNvSpPr>
          <p:nvPr/>
        </p:nvSpPr>
        <p:spPr bwMode="auto">
          <a:xfrm flipV="1">
            <a:off x="4397375" y="5754688"/>
            <a:ext cx="0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" name="Line 1681"/>
          <p:cNvSpPr>
            <a:spLocks noChangeShapeType="1"/>
          </p:cNvSpPr>
          <p:nvPr/>
        </p:nvSpPr>
        <p:spPr bwMode="auto">
          <a:xfrm flipV="1">
            <a:off x="4402138" y="5786438"/>
            <a:ext cx="0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" name="Line 1682"/>
          <p:cNvSpPr>
            <a:spLocks noChangeShapeType="1"/>
          </p:cNvSpPr>
          <p:nvPr/>
        </p:nvSpPr>
        <p:spPr bwMode="auto">
          <a:xfrm flipV="1">
            <a:off x="4411663" y="5683250"/>
            <a:ext cx="0" cy="142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" name="Line 1683"/>
          <p:cNvSpPr>
            <a:spLocks noChangeShapeType="1"/>
          </p:cNvSpPr>
          <p:nvPr/>
        </p:nvSpPr>
        <p:spPr bwMode="auto">
          <a:xfrm flipV="1">
            <a:off x="4441825" y="5635625"/>
            <a:ext cx="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" name="Line 1684"/>
          <p:cNvSpPr>
            <a:spLocks noChangeShapeType="1"/>
          </p:cNvSpPr>
          <p:nvPr/>
        </p:nvSpPr>
        <p:spPr bwMode="auto">
          <a:xfrm flipV="1">
            <a:off x="4448175" y="5672138"/>
            <a:ext cx="0" cy="153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" name="Line 1685"/>
          <p:cNvSpPr>
            <a:spLocks noChangeShapeType="1"/>
          </p:cNvSpPr>
          <p:nvPr/>
        </p:nvSpPr>
        <p:spPr bwMode="auto">
          <a:xfrm flipV="1">
            <a:off x="4457700" y="5707063"/>
            <a:ext cx="0" cy="1190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" name="Line 1686"/>
          <p:cNvSpPr>
            <a:spLocks noChangeShapeType="1"/>
          </p:cNvSpPr>
          <p:nvPr/>
        </p:nvSpPr>
        <p:spPr bwMode="auto">
          <a:xfrm flipV="1">
            <a:off x="4462463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" name="Line 1687"/>
          <p:cNvSpPr>
            <a:spLocks noChangeShapeType="1"/>
          </p:cNvSpPr>
          <p:nvPr/>
        </p:nvSpPr>
        <p:spPr bwMode="auto">
          <a:xfrm flipV="1">
            <a:off x="4484688" y="57594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" name="Line 1688"/>
          <p:cNvSpPr>
            <a:spLocks noChangeShapeType="1"/>
          </p:cNvSpPr>
          <p:nvPr/>
        </p:nvSpPr>
        <p:spPr bwMode="auto">
          <a:xfrm flipV="1">
            <a:off x="4491038" y="5608638"/>
            <a:ext cx="0" cy="217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" name="Line 1689"/>
          <p:cNvSpPr>
            <a:spLocks noChangeShapeType="1"/>
          </p:cNvSpPr>
          <p:nvPr/>
        </p:nvSpPr>
        <p:spPr bwMode="auto">
          <a:xfrm flipV="1">
            <a:off x="4538663" y="5807075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2" name="Line 1690"/>
          <p:cNvSpPr>
            <a:spLocks noChangeShapeType="1"/>
          </p:cNvSpPr>
          <p:nvPr/>
        </p:nvSpPr>
        <p:spPr bwMode="auto">
          <a:xfrm flipV="1">
            <a:off x="4545013" y="5627688"/>
            <a:ext cx="0" cy="198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" name="Line 1691"/>
          <p:cNvSpPr>
            <a:spLocks noChangeShapeType="1"/>
          </p:cNvSpPr>
          <p:nvPr/>
        </p:nvSpPr>
        <p:spPr bwMode="auto">
          <a:xfrm flipV="1">
            <a:off x="4548188" y="5683250"/>
            <a:ext cx="0" cy="142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4" name="Line 1692"/>
          <p:cNvSpPr>
            <a:spLocks noChangeShapeType="1"/>
          </p:cNvSpPr>
          <p:nvPr/>
        </p:nvSpPr>
        <p:spPr bwMode="auto">
          <a:xfrm flipV="1">
            <a:off x="4549775" y="5775325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5" name="Line 1693"/>
          <p:cNvSpPr>
            <a:spLocks noChangeShapeType="1"/>
          </p:cNvSpPr>
          <p:nvPr/>
        </p:nvSpPr>
        <p:spPr bwMode="auto">
          <a:xfrm flipV="1">
            <a:off x="4552950" y="5703888"/>
            <a:ext cx="0" cy="1222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" name="Line 1694"/>
          <p:cNvSpPr>
            <a:spLocks noChangeShapeType="1"/>
          </p:cNvSpPr>
          <p:nvPr/>
        </p:nvSpPr>
        <p:spPr bwMode="auto">
          <a:xfrm flipV="1">
            <a:off x="4583113" y="5659438"/>
            <a:ext cx="0" cy="166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" name="Line 1695"/>
          <p:cNvSpPr>
            <a:spLocks noChangeShapeType="1"/>
          </p:cNvSpPr>
          <p:nvPr/>
        </p:nvSpPr>
        <p:spPr bwMode="auto">
          <a:xfrm flipV="1">
            <a:off x="4592638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" name="Line 1696"/>
          <p:cNvSpPr>
            <a:spLocks noChangeShapeType="1"/>
          </p:cNvSpPr>
          <p:nvPr/>
        </p:nvSpPr>
        <p:spPr bwMode="auto">
          <a:xfrm flipV="1">
            <a:off x="4598988" y="5807075"/>
            <a:ext cx="0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9" name="Line 1697"/>
          <p:cNvSpPr>
            <a:spLocks noChangeShapeType="1"/>
          </p:cNvSpPr>
          <p:nvPr/>
        </p:nvSpPr>
        <p:spPr bwMode="auto">
          <a:xfrm flipV="1">
            <a:off x="4646613" y="5799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" name="Line 1698"/>
          <p:cNvSpPr>
            <a:spLocks noChangeShapeType="1"/>
          </p:cNvSpPr>
          <p:nvPr/>
        </p:nvSpPr>
        <p:spPr bwMode="auto">
          <a:xfrm flipV="1">
            <a:off x="4656138" y="5664200"/>
            <a:ext cx="0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" name="Line 1699"/>
          <p:cNvSpPr>
            <a:spLocks noChangeShapeType="1"/>
          </p:cNvSpPr>
          <p:nvPr/>
        </p:nvSpPr>
        <p:spPr bwMode="auto">
          <a:xfrm flipV="1">
            <a:off x="4679950" y="5695950"/>
            <a:ext cx="0" cy="130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2" name="Line 1700"/>
          <p:cNvSpPr>
            <a:spLocks noChangeShapeType="1"/>
          </p:cNvSpPr>
          <p:nvPr/>
        </p:nvSpPr>
        <p:spPr bwMode="auto">
          <a:xfrm flipV="1">
            <a:off x="4689475" y="5711825"/>
            <a:ext cx="0" cy="114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" name="Line 1701"/>
          <p:cNvSpPr>
            <a:spLocks noChangeShapeType="1"/>
          </p:cNvSpPr>
          <p:nvPr/>
        </p:nvSpPr>
        <p:spPr bwMode="auto">
          <a:xfrm flipV="1">
            <a:off x="4706938" y="5743575"/>
            <a:ext cx="0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" name="Line 1702"/>
          <p:cNvSpPr>
            <a:spLocks noChangeShapeType="1"/>
          </p:cNvSpPr>
          <p:nvPr/>
        </p:nvSpPr>
        <p:spPr bwMode="auto">
          <a:xfrm flipV="1">
            <a:off x="4713288" y="5738813"/>
            <a:ext cx="0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" name="Line 1703"/>
          <p:cNvSpPr>
            <a:spLocks noChangeShapeType="1"/>
          </p:cNvSpPr>
          <p:nvPr/>
        </p:nvSpPr>
        <p:spPr bwMode="auto">
          <a:xfrm flipV="1">
            <a:off x="4740275" y="5730875"/>
            <a:ext cx="0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6" name="Line 1704"/>
          <p:cNvSpPr>
            <a:spLocks noChangeShapeType="1"/>
          </p:cNvSpPr>
          <p:nvPr/>
        </p:nvSpPr>
        <p:spPr bwMode="auto">
          <a:xfrm flipV="1">
            <a:off x="4770438" y="57594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7" name="Line 1705"/>
          <p:cNvSpPr>
            <a:spLocks noChangeShapeType="1"/>
          </p:cNvSpPr>
          <p:nvPr/>
        </p:nvSpPr>
        <p:spPr bwMode="auto">
          <a:xfrm flipV="1">
            <a:off x="4787900" y="5588000"/>
            <a:ext cx="0" cy="238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8" name="Line 1706"/>
          <p:cNvSpPr>
            <a:spLocks noChangeShapeType="1"/>
          </p:cNvSpPr>
          <p:nvPr/>
        </p:nvSpPr>
        <p:spPr bwMode="auto">
          <a:xfrm flipV="1">
            <a:off x="4818063" y="5722938"/>
            <a:ext cx="0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9" name="Line 1707"/>
          <p:cNvSpPr>
            <a:spLocks noChangeShapeType="1"/>
          </p:cNvSpPr>
          <p:nvPr/>
        </p:nvSpPr>
        <p:spPr bwMode="auto">
          <a:xfrm flipV="1">
            <a:off x="4821238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" name="Line 1708"/>
          <p:cNvSpPr>
            <a:spLocks noChangeShapeType="1"/>
          </p:cNvSpPr>
          <p:nvPr/>
        </p:nvSpPr>
        <p:spPr bwMode="auto">
          <a:xfrm flipV="1">
            <a:off x="4824413" y="57785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" name="Line 1709"/>
          <p:cNvSpPr>
            <a:spLocks noChangeShapeType="1"/>
          </p:cNvSpPr>
          <p:nvPr/>
        </p:nvSpPr>
        <p:spPr bwMode="auto">
          <a:xfrm flipV="1">
            <a:off x="4843463" y="5699125"/>
            <a:ext cx="0" cy="12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" name="Line 1710"/>
          <p:cNvSpPr>
            <a:spLocks noChangeShapeType="1"/>
          </p:cNvSpPr>
          <p:nvPr/>
        </p:nvSpPr>
        <p:spPr bwMode="auto">
          <a:xfrm flipV="1">
            <a:off x="4851400" y="57594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3" name="Line 1711"/>
          <p:cNvSpPr>
            <a:spLocks noChangeShapeType="1"/>
          </p:cNvSpPr>
          <p:nvPr/>
        </p:nvSpPr>
        <p:spPr bwMode="auto">
          <a:xfrm flipV="1">
            <a:off x="4905375" y="5738813"/>
            <a:ext cx="0" cy="873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4" name="Line 1712"/>
          <p:cNvSpPr>
            <a:spLocks noChangeShapeType="1"/>
          </p:cNvSpPr>
          <p:nvPr/>
        </p:nvSpPr>
        <p:spPr bwMode="auto">
          <a:xfrm flipV="1">
            <a:off x="4911725" y="5386388"/>
            <a:ext cx="0" cy="439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" name="Line 1713"/>
          <p:cNvSpPr>
            <a:spLocks noChangeShapeType="1"/>
          </p:cNvSpPr>
          <p:nvPr/>
        </p:nvSpPr>
        <p:spPr bwMode="auto">
          <a:xfrm flipV="1">
            <a:off x="4914900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6" name="Line 1714"/>
          <p:cNvSpPr>
            <a:spLocks noChangeShapeType="1"/>
          </p:cNvSpPr>
          <p:nvPr/>
        </p:nvSpPr>
        <p:spPr bwMode="auto">
          <a:xfrm flipV="1">
            <a:off x="4948238" y="57785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7" name="Line 1715"/>
          <p:cNvSpPr>
            <a:spLocks noChangeShapeType="1"/>
          </p:cNvSpPr>
          <p:nvPr/>
        </p:nvSpPr>
        <p:spPr bwMode="auto">
          <a:xfrm flipV="1">
            <a:off x="4968875" y="5778500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" name="Line 1716"/>
          <p:cNvSpPr>
            <a:spLocks noChangeShapeType="1"/>
          </p:cNvSpPr>
          <p:nvPr/>
        </p:nvSpPr>
        <p:spPr bwMode="auto">
          <a:xfrm flipV="1">
            <a:off x="5008563" y="5775325"/>
            <a:ext cx="0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9" name="Line 1717"/>
          <p:cNvSpPr>
            <a:spLocks noChangeShapeType="1"/>
          </p:cNvSpPr>
          <p:nvPr/>
        </p:nvSpPr>
        <p:spPr bwMode="auto">
          <a:xfrm flipV="1">
            <a:off x="5011738" y="5672138"/>
            <a:ext cx="0" cy="153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" name="Line 1718"/>
          <p:cNvSpPr>
            <a:spLocks noChangeShapeType="1"/>
          </p:cNvSpPr>
          <p:nvPr/>
        </p:nvSpPr>
        <p:spPr bwMode="auto">
          <a:xfrm flipV="1">
            <a:off x="5021263" y="5672138"/>
            <a:ext cx="0" cy="153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" name="Line 1719"/>
          <p:cNvSpPr>
            <a:spLocks noChangeShapeType="1"/>
          </p:cNvSpPr>
          <p:nvPr/>
        </p:nvSpPr>
        <p:spPr bwMode="auto">
          <a:xfrm flipV="1">
            <a:off x="5029200" y="5810250"/>
            <a:ext cx="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2" name="Line 1720"/>
          <p:cNvSpPr>
            <a:spLocks noChangeShapeType="1"/>
          </p:cNvSpPr>
          <p:nvPr/>
        </p:nvSpPr>
        <p:spPr bwMode="auto">
          <a:xfrm flipV="1">
            <a:off x="5053013" y="5688013"/>
            <a:ext cx="0" cy="13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3" name="Line 1721"/>
          <p:cNvSpPr>
            <a:spLocks noChangeShapeType="1"/>
          </p:cNvSpPr>
          <p:nvPr/>
        </p:nvSpPr>
        <p:spPr bwMode="auto">
          <a:xfrm flipV="1">
            <a:off x="5065713" y="5715000"/>
            <a:ext cx="0" cy="1111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4" name="Line 1722"/>
          <p:cNvSpPr>
            <a:spLocks noChangeShapeType="1"/>
          </p:cNvSpPr>
          <p:nvPr/>
        </p:nvSpPr>
        <p:spPr bwMode="auto">
          <a:xfrm flipV="1">
            <a:off x="5162550" y="5608638"/>
            <a:ext cx="0" cy="217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5" name="Line 1723"/>
          <p:cNvSpPr>
            <a:spLocks noChangeShapeType="1"/>
          </p:cNvSpPr>
          <p:nvPr/>
        </p:nvSpPr>
        <p:spPr bwMode="auto">
          <a:xfrm flipV="1">
            <a:off x="5168900" y="5786438"/>
            <a:ext cx="0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6" name="Line 1724"/>
          <p:cNvSpPr>
            <a:spLocks noChangeShapeType="1"/>
          </p:cNvSpPr>
          <p:nvPr/>
        </p:nvSpPr>
        <p:spPr bwMode="auto">
          <a:xfrm flipV="1">
            <a:off x="5176838" y="5727700"/>
            <a:ext cx="0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7" name="Line 1725"/>
          <p:cNvSpPr>
            <a:spLocks noChangeShapeType="1"/>
          </p:cNvSpPr>
          <p:nvPr/>
        </p:nvSpPr>
        <p:spPr bwMode="auto">
          <a:xfrm flipV="1">
            <a:off x="5189538" y="5791200"/>
            <a:ext cx="0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8" name="Line 1726"/>
          <p:cNvSpPr>
            <a:spLocks noChangeShapeType="1"/>
          </p:cNvSpPr>
          <p:nvPr/>
        </p:nvSpPr>
        <p:spPr bwMode="auto">
          <a:xfrm flipV="1">
            <a:off x="5297488" y="5786438"/>
            <a:ext cx="0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9" name="Line 1727"/>
          <p:cNvSpPr>
            <a:spLocks noChangeShapeType="1"/>
          </p:cNvSpPr>
          <p:nvPr/>
        </p:nvSpPr>
        <p:spPr bwMode="auto">
          <a:xfrm flipV="1">
            <a:off x="5346700" y="5799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" name="Line 1728"/>
          <p:cNvSpPr>
            <a:spLocks noChangeShapeType="1"/>
          </p:cNvSpPr>
          <p:nvPr/>
        </p:nvSpPr>
        <p:spPr bwMode="auto">
          <a:xfrm flipV="1">
            <a:off x="5357813" y="5754688"/>
            <a:ext cx="0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" name="Line 1729"/>
          <p:cNvSpPr>
            <a:spLocks noChangeShapeType="1"/>
          </p:cNvSpPr>
          <p:nvPr/>
        </p:nvSpPr>
        <p:spPr bwMode="auto">
          <a:xfrm flipV="1">
            <a:off x="5370513" y="5730875"/>
            <a:ext cx="0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" name="Line 1730"/>
          <p:cNvSpPr>
            <a:spLocks noChangeShapeType="1"/>
          </p:cNvSpPr>
          <p:nvPr/>
        </p:nvSpPr>
        <p:spPr bwMode="auto">
          <a:xfrm flipV="1">
            <a:off x="5376863" y="5794375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3" name="Line 1731"/>
          <p:cNvSpPr>
            <a:spLocks noChangeShapeType="1"/>
          </p:cNvSpPr>
          <p:nvPr/>
        </p:nvSpPr>
        <p:spPr bwMode="auto">
          <a:xfrm flipV="1">
            <a:off x="5378450" y="5759450"/>
            <a:ext cx="0" cy="66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" name="Line 1732"/>
          <p:cNvSpPr>
            <a:spLocks noChangeShapeType="1"/>
          </p:cNvSpPr>
          <p:nvPr/>
        </p:nvSpPr>
        <p:spPr bwMode="auto">
          <a:xfrm flipV="1">
            <a:off x="5421313" y="5651500"/>
            <a:ext cx="0" cy="174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5" name="Line 1733"/>
          <p:cNvSpPr>
            <a:spLocks noChangeShapeType="1"/>
          </p:cNvSpPr>
          <p:nvPr/>
        </p:nvSpPr>
        <p:spPr bwMode="auto">
          <a:xfrm flipV="1">
            <a:off x="5430838" y="5719763"/>
            <a:ext cx="0" cy="106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6" name="Line 1734"/>
          <p:cNvSpPr>
            <a:spLocks noChangeShapeType="1"/>
          </p:cNvSpPr>
          <p:nvPr/>
        </p:nvSpPr>
        <p:spPr bwMode="auto">
          <a:xfrm flipV="1">
            <a:off x="5434013" y="5381625"/>
            <a:ext cx="0" cy="444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7" name="Line 1735"/>
          <p:cNvSpPr>
            <a:spLocks noChangeShapeType="1"/>
          </p:cNvSpPr>
          <p:nvPr/>
        </p:nvSpPr>
        <p:spPr bwMode="auto">
          <a:xfrm flipV="1">
            <a:off x="5438775" y="5346700"/>
            <a:ext cx="0" cy="479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8" name="Line 1736"/>
          <p:cNvSpPr>
            <a:spLocks noChangeShapeType="1"/>
          </p:cNvSpPr>
          <p:nvPr/>
        </p:nvSpPr>
        <p:spPr bwMode="auto">
          <a:xfrm flipV="1">
            <a:off x="5541963" y="5783263"/>
            <a:ext cx="0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9" name="Line 1737"/>
          <p:cNvSpPr>
            <a:spLocks noChangeShapeType="1"/>
          </p:cNvSpPr>
          <p:nvPr/>
        </p:nvSpPr>
        <p:spPr bwMode="auto">
          <a:xfrm flipV="1">
            <a:off x="5554663" y="5762625"/>
            <a:ext cx="0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0" name="Line 1738"/>
          <p:cNvSpPr>
            <a:spLocks noChangeShapeType="1"/>
          </p:cNvSpPr>
          <p:nvPr/>
        </p:nvSpPr>
        <p:spPr bwMode="auto">
          <a:xfrm flipV="1">
            <a:off x="5734050" y="5767388"/>
            <a:ext cx="0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" name="Line 1739"/>
          <p:cNvSpPr>
            <a:spLocks noChangeShapeType="1"/>
          </p:cNvSpPr>
          <p:nvPr/>
        </p:nvSpPr>
        <p:spPr bwMode="auto">
          <a:xfrm flipV="1">
            <a:off x="5800725" y="5810250"/>
            <a:ext cx="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2" name="Line 1740"/>
          <p:cNvSpPr>
            <a:spLocks noChangeShapeType="1"/>
          </p:cNvSpPr>
          <p:nvPr/>
        </p:nvSpPr>
        <p:spPr bwMode="auto">
          <a:xfrm flipV="1">
            <a:off x="5915025" y="5730875"/>
            <a:ext cx="0" cy="95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" name="Line 1741"/>
          <p:cNvSpPr>
            <a:spLocks noChangeShapeType="1"/>
          </p:cNvSpPr>
          <p:nvPr/>
        </p:nvSpPr>
        <p:spPr bwMode="auto">
          <a:xfrm flipV="1">
            <a:off x="5918200" y="5719763"/>
            <a:ext cx="0" cy="106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4" name="Rectangle 1742"/>
          <p:cNvSpPr>
            <a:spLocks noChangeArrowheads="1"/>
          </p:cNvSpPr>
          <p:nvPr/>
        </p:nvSpPr>
        <p:spPr bwMode="auto">
          <a:xfrm>
            <a:off x="3575050" y="2487613"/>
            <a:ext cx="18573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1044.26</a:t>
            </a:r>
            <a:endParaRPr lang="en-US"/>
          </a:p>
        </p:txBody>
      </p:sp>
      <p:sp>
        <p:nvSpPr>
          <p:cNvPr id="475" name="Rectangle 1743"/>
          <p:cNvSpPr>
            <a:spLocks noChangeArrowheads="1"/>
          </p:cNvSpPr>
          <p:nvPr/>
        </p:nvSpPr>
        <p:spPr bwMode="auto">
          <a:xfrm>
            <a:off x="3813175" y="2633663"/>
            <a:ext cx="18573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1118.33</a:t>
            </a:r>
            <a:endParaRPr lang="en-US"/>
          </a:p>
        </p:txBody>
      </p:sp>
      <p:sp>
        <p:nvSpPr>
          <p:cNvPr id="476" name="Rectangle 1744"/>
          <p:cNvSpPr>
            <a:spLocks noChangeArrowheads="1"/>
          </p:cNvSpPr>
          <p:nvPr/>
        </p:nvSpPr>
        <p:spPr bwMode="auto">
          <a:xfrm>
            <a:off x="3436938" y="3030538"/>
            <a:ext cx="185737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1000.82</a:t>
            </a:r>
            <a:endParaRPr lang="en-US"/>
          </a:p>
        </p:txBody>
      </p:sp>
      <p:sp>
        <p:nvSpPr>
          <p:cNvPr id="477" name="Rectangle 1745"/>
          <p:cNvSpPr>
            <a:spLocks noChangeArrowheads="1"/>
          </p:cNvSpPr>
          <p:nvPr/>
        </p:nvSpPr>
        <p:spPr bwMode="auto">
          <a:xfrm>
            <a:off x="2962275" y="3292475"/>
            <a:ext cx="15716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850.62</a:t>
            </a:r>
            <a:endParaRPr lang="en-US"/>
          </a:p>
        </p:txBody>
      </p:sp>
      <p:sp>
        <p:nvSpPr>
          <p:cNvPr id="478" name="Rectangle 1747"/>
          <p:cNvSpPr>
            <a:spLocks noChangeArrowheads="1"/>
          </p:cNvSpPr>
          <p:nvPr/>
        </p:nvSpPr>
        <p:spPr bwMode="auto">
          <a:xfrm>
            <a:off x="2841625" y="4291013"/>
            <a:ext cx="15716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812.43</a:t>
            </a:r>
            <a:endParaRPr lang="en-US"/>
          </a:p>
        </p:txBody>
      </p:sp>
      <p:sp>
        <p:nvSpPr>
          <p:cNvPr id="479" name="Rectangle 1750"/>
          <p:cNvSpPr>
            <a:spLocks noChangeArrowheads="1"/>
          </p:cNvSpPr>
          <p:nvPr/>
        </p:nvSpPr>
        <p:spPr bwMode="auto">
          <a:xfrm>
            <a:off x="2768600" y="5056188"/>
            <a:ext cx="15716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801.26</a:t>
            </a:r>
            <a:endParaRPr lang="en-US"/>
          </a:p>
        </p:txBody>
      </p:sp>
      <p:sp>
        <p:nvSpPr>
          <p:cNvPr id="480" name="Rectangle 1752"/>
          <p:cNvSpPr>
            <a:spLocks noChangeArrowheads="1"/>
          </p:cNvSpPr>
          <p:nvPr/>
        </p:nvSpPr>
        <p:spPr bwMode="auto">
          <a:xfrm>
            <a:off x="2627313" y="5167313"/>
            <a:ext cx="15716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745.94</a:t>
            </a:r>
            <a:endParaRPr lang="en-US"/>
          </a:p>
        </p:txBody>
      </p:sp>
      <p:sp>
        <p:nvSpPr>
          <p:cNvPr id="481" name="Rectangle 1753"/>
          <p:cNvSpPr>
            <a:spLocks noChangeArrowheads="1"/>
          </p:cNvSpPr>
          <p:nvPr/>
        </p:nvSpPr>
        <p:spPr bwMode="auto">
          <a:xfrm>
            <a:off x="3233738" y="5207000"/>
            <a:ext cx="15716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934.63</a:t>
            </a:r>
            <a:endParaRPr lang="en-US"/>
          </a:p>
        </p:txBody>
      </p:sp>
      <p:sp>
        <p:nvSpPr>
          <p:cNvPr id="482" name="Rectangle 1754"/>
          <p:cNvSpPr>
            <a:spLocks noChangeArrowheads="1"/>
          </p:cNvSpPr>
          <p:nvPr/>
        </p:nvSpPr>
        <p:spPr bwMode="auto">
          <a:xfrm>
            <a:off x="4132263" y="5262563"/>
            <a:ext cx="185737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1217.88</a:t>
            </a:r>
            <a:endParaRPr lang="en-US"/>
          </a:p>
        </p:txBody>
      </p:sp>
      <p:sp>
        <p:nvSpPr>
          <p:cNvPr id="483" name="Rectangle 1755"/>
          <p:cNvSpPr>
            <a:spLocks noChangeArrowheads="1"/>
          </p:cNvSpPr>
          <p:nvPr/>
        </p:nvSpPr>
        <p:spPr bwMode="auto">
          <a:xfrm>
            <a:off x="5360988" y="5286375"/>
            <a:ext cx="185737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1599.71</a:t>
            </a:r>
            <a:endParaRPr lang="en-US"/>
          </a:p>
        </p:txBody>
      </p:sp>
      <p:sp>
        <p:nvSpPr>
          <p:cNvPr id="484" name="Rectangle 1756"/>
          <p:cNvSpPr>
            <a:spLocks noChangeArrowheads="1"/>
          </p:cNvSpPr>
          <p:nvPr/>
        </p:nvSpPr>
        <p:spPr bwMode="auto">
          <a:xfrm>
            <a:off x="2112963" y="5294313"/>
            <a:ext cx="15716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586.23</a:t>
            </a:r>
            <a:endParaRPr lang="en-US"/>
          </a:p>
        </p:txBody>
      </p:sp>
      <p:sp>
        <p:nvSpPr>
          <p:cNvPr id="485" name="Rectangle 1757"/>
          <p:cNvSpPr>
            <a:spLocks noChangeArrowheads="1"/>
          </p:cNvSpPr>
          <p:nvPr/>
        </p:nvSpPr>
        <p:spPr bwMode="auto">
          <a:xfrm>
            <a:off x="3103563" y="5318125"/>
            <a:ext cx="15716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894.57</a:t>
            </a:r>
            <a:endParaRPr lang="en-US"/>
          </a:p>
        </p:txBody>
      </p:sp>
      <p:sp>
        <p:nvSpPr>
          <p:cNvPr id="486" name="Rectangle 1761"/>
          <p:cNvSpPr>
            <a:spLocks noChangeArrowheads="1"/>
          </p:cNvSpPr>
          <p:nvPr/>
        </p:nvSpPr>
        <p:spPr bwMode="auto">
          <a:xfrm>
            <a:off x="2697163" y="5354638"/>
            <a:ext cx="15716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779.12</a:t>
            </a:r>
            <a:endParaRPr lang="en-US"/>
          </a:p>
        </p:txBody>
      </p:sp>
      <p:sp>
        <p:nvSpPr>
          <p:cNvPr id="487" name="Rectangle 1763"/>
          <p:cNvSpPr>
            <a:spLocks noChangeArrowheads="1"/>
          </p:cNvSpPr>
          <p:nvPr/>
        </p:nvSpPr>
        <p:spPr bwMode="auto">
          <a:xfrm>
            <a:off x="4222750" y="5334000"/>
            <a:ext cx="18573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1237.26</a:t>
            </a:r>
            <a:endParaRPr lang="en-US"/>
          </a:p>
        </p:txBody>
      </p:sp>
      <p:sp>
        <p:nvSpPr>
          <p:cNvPr id="488" name="Rectangle 1766"/>
          <p:cNvSpPr>
            <a:spLocks noChangeArrowheads="1"/>
          </p:cNvSpPr>
          <p:nvPr/>
        </p:nvSpPr>
        <p:spPr bwMode="auto">
          <a:xfrm>
            <a:off x="3689350" y="5437188"/>
            <a:ext cx="18573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1079.59</a:t>
            </a:r>
            <a:endParaRPr lang="en-US"/>
          </a:p>
        </p:txBody>
      </p:sp>
      <p:sp>
        <p:nvSpPr>
          <p:cNvPr id="489" name="Rectangle 1769"/>
          <p:cNvSpPr>
            <a:spLocks noChangeArrowheads="1"/>
          </p:cNvSpPr>
          <p:nvPr/>
        </p:nvSpPr>
        <p:spPr bwMode="auto">
          <a:xfrm>
            <a:off x="3371850" y="5461000"/>
            <a:ext cx="15716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991.66</a:t>
            </a:r>
            <a:endParaRPr lang="en-US"/>
          </a:p>
        </p:txBody>
      </p:sp>
      <p:sp>
        <p:nvSpPr>
          <p:cNvPr id="490" name="Rectangle 1771"/>
          <p:cNvSpPr>
            <a:spLocks noChangeArrowheads="1"/>
          </p:cNvSpPr>
          <p:nvPr/>
        </p:nvSpPr>
        <p:spPr bwMode="auto">
          <a:xfrm>
            <a:off x="2027238" y="5481638"/>
            <a:ext cx="15716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559.32</a:t>
            </a:r>
            <a:endParaRPr lang="en-US"/>
          </a:p>
        </p:txBody>
      </p:sp>
      <p:sp>
        <p:nvSpPr>
          <p:cNvPr id="491" name="Rectangle 1772"/>
          <p:cNvSpPr>
            <a:spLocks noChangeArrowheads="1"/>
          </p:cNvSpPr>
          <p:nvPr/>
        </p:nvSpPr>
        <p:spPr bwMode="auto">
          <a:xfrm>
            <a:off x="3910013" y="5484813"/>
            <a:ext cx="185737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1159.64</a:t>
            </a:r>
            <a:endParaRPr lang="en-US"/>
          </a:p>
        </p:txBody>
      </p:sp>
      <p:sp>
        <p:nvSpPr>
          <p:cNvPr id="492" name="Rectangle 1774"/>
          <p:cNvSpPr>
            <a:spLocks noChangeArrowheads="1"/>
          </p:cNvSpPr>
          <p:nvPr/>
        </p:nvSpPr>
        <p:spPr bwMode="auto">
          <a:xfrm>
            <a:off x="1889125" y="5489575"/>
            <a:ext cx="15716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533.31</a:t>
            </a:r>
            <a:endParaRPr lang="en-US"/>
          </a:p>
        </p:txBody>
      </p:sp>
      <p:sp>
        <p:nvSpPr>
          <p:cNvPr id="493" name="Rectangle 1776"/>
          <p:cNvSpPr>
            <a:spLocks noChangeArrowheads="1"/>
          </p:cNvSpPr>
          <p:nvPr/>
        </p:nvSpPr>
        <p:spPr bwMode="auto">
          <a:xfrm>
            <a:off x="4276725" y="5492750"/>
            <a:ext cx="18573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1257.01</a:t>
            </a:r>
            <a:endParaRPr lang="en-US"/>
          </a:p>
        </p:txBody>
      </p:sp>
      <p:sp>
        <p:nvSpPr>
          <p:cNvPr id="494" name="Rectangle 1778"/>
          <p:cNvSpPr>
            <a:spLocks noChangeArrowheads="1"/>
          </p:cNvSpPr>
          <p:nvPr/>
        </p:nvSpPr>
        <p:spPr bwMode="auto">
          <a:xfrm>
            <a:off x="2549525" y="5505450"/>
            <a:ext cx="15716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727.10</a:t>
            </a:r>
            <a:endParaRPr lang="en-US"/>
          </a:p>
        </p:txBody>
      </p:sp>
      <p:sp>
        <p:nvSpPr>
          <p:cNvPr id="495" name="Rectangle 1780"/>
          <p:cNvSpPr>
            <a:spLocks noChangeArrowheads="1"/>
          </p:cNvSpPr>
          <p:nvPr/>
        </p:nvSpPr>
        <p:spPr bwMode="auto">
          <a:xfrm>
            <a:off x="1425575" y="5508625"/>
            <a:ext cx="15716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372.39</a:t>
            </a:r>
            <a:endParaRPr lang="en-US"/>
          </a:p>
        </p:txBody>
      </p:sp>
      <p:sp>
        <p:nvSpPr>
          <p:cNvPr id="496" name="Rectangle 1781"/>
          <p:cNvSpPr>
            <a:spLocks noChangeArrowheads="1"/>
          </p:cNvSpPr>
          <p:nvPr/>
        </p:nvSpPr>
        <p:spPr bwMode="auto">
          <a:xfrm>
            <a:off x="4710113" y="5529263"/>
            <a:ext cx="185737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1397.84</a:t>
            </a:r>
            <a:endParaRPr lang="en-US"/>
          </a:p>
        </p:txBody>
      </p:sp>
      <p:sp>
        <p:nvSpPr>
          <p:cNvPr id="497" name="Rectangle 1783"/>
          <p:cNvSpPr>
            <a:spLocks noChangeArrowheads="1"/>
          </p:cNvSpPr>
          <p:nvPr/>
        </p:nvSpPr>
        <p:spPr bwMode="auto">
          <a:xfrm>
            <a:off x="4440238" y="5548313"/>
            <a:ext cx="185737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1304.51</a:t>
            </a:r>
            <a:endParaRPr lang="en-US"/>
          </a:p>
        </p:txBody>
      </p:sp>
      <p:sp>
        <p:nvSpPr>
          <p:cNvPr id="498" name="Rectangle 1785"/>
          <p:cNvSpPr>
            <a:spLocks noChangeArrowheads="1"/>
          </p:cNvSpPr>
          <p:nvPr/>
        </p:nvSpPr>
        <p:spPr bwMode="auto">
          <a:xfrm>
            <a:off x="1865313" y="5548313"/>
            <a:ext cx="15716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525.32</a:t>
            </a:r>
            <a:endParaRPr lang="en-US"/>
          </a:p>
        </p:txBody>
      </p:sp>
      <p:sp>
        <p:nvSpPr>
          <p:cNvPr id="499" name="Rectangle 1787"/>
          <p:cNvSpPr>
            <a:spLocks noChangeArrowheads="1"/>
          </p:cNvSpPr>
          <p:nvPr/>
        </p:nvSpPr>
        <p:spPr bwMode="auto">
          <a:xfrm>
            <a:off x="1289050" y="5553075"/>
            <a:ext cx="15716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344.30</a:t>
            </a:r>
            <a:endParaRPr lang="en-US"/>
          </a:p>
        </p:txBody>
      </p:sp>
      <p:sp>
        <p:nvSpPr>
          <p:cNvPr id="500" name="Rectangle 1789"/>
          <p:cNvSpPr>
            <a:spLocks noChangeArrowheads="1"/>
          </p:cNvSpPr>
          <p:nvPr/>
        </p:nvSpPr>
        <p:spPr bwMode="auto">
          <a:xfrm>
            <a:off x="3344863" y="5580063"/>
            <a:ext cx="15716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972.19</a:t>
            </a:r>
            <a:endParaRPr lang="en-US"/>
          </a:p>
        </p:txBody>
      </p:sp>
      <p:sp>
        <p:nvSpPr>
          <p:cNvPr id="501" name="Line 1790"/>
          <p:cNvSpPr>
            <a:spLocks noChangeShapeType="1"/>
          </p:cNvSpPr>
          <p:nvPr/>
        </p:nvSpPr>
        <p:spPr bwMode="auto">
          <a:xfrm flipH="1" flipV="1">
            <a:off x="3411538" y="5632450"/>
            <a:ext cx="9525" cy="3175"/>
          </a:xfrm>
          <a:prstGeom prst="line">
            <a:avLst/>
          </a:prstGeom>
          <a:noFill/>
          <a:ln w="0">
            <a:solidFill>
              <a:srgbClr val="46B44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" name="Rectangle 1791"/>
          <p:cNvSpPr>
            <a:spLocks noChangeArrowheads="1"/>
          </p:cNvSpPr>
          <p:nvPr/>
        </p:nvSpPr>
        <p:spPr bwMode="auto">
          <a:xfrm>
            <a:off x="1512888" y="5592763"/>
            <a:ext cx="15716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415.92</a:t>
            </a:r>
            <a:endParaRPr lang="en-US"/>
          </a:p>
        </p:txBody>
      </p:sp>
      <p:sp>
        <p:nvSpPr>
          <p:cNvPr id="503" name="Rectangle 1793"/>
          <p:cNvSpPr>
            <a:spLocks noChangeArrowheads="1"/>
          </p:cNvSpPr>
          <p:nvPr/>
        </p:nvSpPr>
        <p:spPr bwMode="auto">
          <a:xfrm>
            <a:off x="4595813" y="5603875"/>
            <a:ext cx="185737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1356.65</a:t>
            </a:r>
            <a:endParaRPr lang="en-US"/>
          </a:p>
        </p:txBody>
      </p:sp>
      <p:sp>
        <p:nvSpPr>
          <p:cNvPr id="504" name="Rectangle 1795"/>
          <p:cNvSpPr>
            <a:spLocks noChangeArrowheads="1"/>
          </p:cNvSpPr>
          <p:nvPr/>
        </p:nvSpPr>
        <p:spPr bwMode="auto">
          <a:xfrm>
            <a:off x="4933950" y="5611813"/>
            <a:ext cx="18573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1466.98</a:t>
            </a:r>
            <a:endParaRPr lang="en-US"/>
          </a:p>
        </p:txBody>
      </p:sp>
      <p:sp>
        <p:nvSpPr>
          <p:cNvPr id="505" name="Rectangle 1796"/>
          <p:cNvSpPr>
            <a:spLocks noChangeArrowheads="1"/>
          </p:cNvSpPr>
          <p:nvPr/>
        </p:nvSpPr>
        <p:spPr bwMode="auto">
          <a:xfrm>
            <a:off x="1160463" y="5659438"/>
            <a:ext cx="157162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289.20</a:t>
            </a:r>
            <a:endParaRPr lang="en-US"/>
          </a:p>
        </p:txBody>
      </p:sp>
      <p:sp>
        <p:nvSpPr>
          <p:cNvPr id="506" name="Rectangle 1797"/>
          <p:cNvSpPr>
            <a:spLocks noChangeArrowheads="1"/>
          </p:cNvSpPr>
          <p:nvPr/>
        </p:nvSpPr>
        <p:spPr bwMode="auto">
          <a:xfrm>
            <a:off x="5840413" y="5659438"/>
            <a:ext cx="185737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1749.37</a:t>
            </a:r>
            <a:endParaRPr lang="en-US"/>
          </a:p>
        </p:txBody>
      </p:sp>
      <p:sp>
        <p:nvSpPr>
          <p:cNvPr id="507" name="Rectangle 1798"/>
          <p:cNvSpPr>
            <a:spLocks noChangeArrowheads="1"/>
          </p:cNvSpPr>
          <p:nvPr/>
        </p:nvSpPr>
        <p:spPr bwMode="auto">
          <a:xfrm>
            <a:off x="5256213" y="5672138"/>
            <a:ext cx="185737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1578.95</a:t>
            </a:r>
            <a:endParaRPr lang="en-US"/>
          </a:p>
        </p:txBody>
      </p:sp>
      <p:sp>
        <p:nvSpPr>
          <p:cNvPr id="508" name="Rectangle 1801"/>
          <p:cNvSpPr>
            <a:spLocks noChangeArrowheads="1"/>
          </p:cNvSpPr>
          <p:nvPr/>
        </p:nvSpPr>
        <p:spPr bwMode="auto">
          <a:xfrm>
            <a:off x="5656263" y="5707063"/>
            <a:ext cx="185737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" b="0">
                <a:solidFill>
                  <a:srgbClr val="000000"/>
                </a:solidFill>
              </a:rPr>
              <a:t>1692.13</a:t>
            </a:r>
            <a:endParaRPr lang="en-US"/>
          </a:p>
        </p:txBody>
      </p:sp>
      <p:sp>
        <p:nvSpPr>
          <p:cNvPr id="509" name="Text Box 3291"/>
          <p:cNvSpPr txBox="1">
            <a:spLocks noChangeArrowheads="1"/>
          </p:cNvSpPr>
          <p:nvPr/>
        </p:nvSpPr>
        <p:spPr bwMode="auto">
          <a:xfrm>
            <a:off x="458788" y="1676400"/>
            <a:ext cx="873125" cy="2698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1017588"/>
            <a:r>
              <a:rPr lang="zh-CN" altLang="en-US" sz="1100" b="0">
                <a:ea typeface="宋体" pitchFamily="2" charset="-122"/>
                <a:cs typeface="Arial" charset="0"/>
                <a:sym typeface="Symbol" pitchFamily="18" charset="2"/>
              </a:rPr>
              <a:t></a:t>
            </a:r>
            <a:r>
              <a:rPr lang="en-US" altLang="zh-CN" sz="1100" b="0">
                <a:ea typeface="宋体" pitchFamily="2" charset="-122"/>
                <a:cs typeface="Arial" charset="0"/>
                <a:sym typeface="Symbol" pitchFamily="18" charset="2"/>
              </a:rPr>
              <a:t>3 Subunit</a:t>
            </a:r>
          </a:p>
        </p:txBody>
      </p:sp>
      <p:sp>
        <p:nvSpPr>
          <p:cNvPr id="510" name="Text Box 3291"/>
          <p:cNvSpPr txBox="1">
            <a:spLocks noChangeArrowheads="1"/>
          </p:cNvSpPr>
          <p:nvPr/>
        </p:nvSpPr>
        <p:spPr bwMode="auto">
          <a:xfrm>
            <a:off x="5087938" y="1676400"/>
            <a:ext cx="1001712" cy="7747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1017588"/>
            <a:r>
              <a:rPr lang="en-US" altLang="zh-CN" sz="1100" b="0">
                <a:ea typeface="宋体" pitchFamily="2" charset="-122"/>
                <a:cs typeface="Arial" charset="0"/>
                <a:sym typeface="Symbol" pitchFamily="18" charset="2"/>
              </a:rPr>
              <a:t>Xcorr = 3.04</a:t>
            </a:r>
          </a:p>
          <a:p>
            <a:pPr algn="r" defTabSz="1017588"/>
            <a:r>
              <a:rPr lang="en-US" altLang="zh-CN" sz="1100" b="0">
                <a:ea typeface="宋体" pitchFamily="2" charset="-122"/>
                <a:cs typeface="Arial" charset="0"/>
                <a:sym typeface="Symbol" pitchFamily="18" charset="2"/>
              </a:rPr>
              <a:t>z = 2</a:t>
            </a:r>
          </a:p>
          <a:p>
            <a:pPr algn="r" defTabSz="1017588"/>
            <a:r>
              <a:rPr lang="en-US" altLang="zh-CN" sz="1100" b="0">
                <a:ea typeface="宋体" pitchFamily="2" charset="-122"/>
                <a:cs typeface="Arial" charset="0"/>
                <a:sym typeface="Symbol" pitchFamily="18" charset="2"/>
              </a:rPr>
              <a:t>m/z = 872.96</a:t>
            </a:r>
            <a:endParaRPr lang="en-US" sz="1100" b="0">
              <a:ea typeface="宋体" pitchFamily="2" charset="-122"/>
              <a:cs typeface="Arial" charset="0"/>
            </a:endParaRPr>
          </a:p>
          <a:p>
            <a:pPr algn="r" defTabSz="1017588"/>
            <a:r>
              <a:rPr lang="en-US" altLang="zh-CN" sz="1100" b="0">
                <a:ea typeface="宋体" pitchFamily="2" charset="-122"/>
                <a:cs typeface="Arial" charset="0"/>
                <a:sym typeface="Symbol" pitchFamily="18" charset="2"/>
              </a:rPr>
              <a:t>0.7ppm</a:t>
            </a:r>
          </a:p>
        </p:txBody>
      </p:sp>
      <p:sp>
        <p:nvSpPr>
          <p:cNvPr id="511" name="Rectangle 3290"/>
          <p:cNvSpPr>
            <a:spLocks noChangeArrowheads="1"/>
          </p:cNvSpPr>
          <p:nvPr/>
        </p:nvSpPr>
        <p:spPr bwMode="auto">
          <a:xfrm>
            <a:off x="457200" y="1677988"/>
            <a:ext cx="5632450" cy="457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1017588"/>
            <a:endParaRPr lang="en-US" sz="2000" b="0">
              <a:cs typeface="Arial" charset="0"/>
            </a:endParaRPr>
          </a:p>
        </p:txBody>
      </p:sp>
      <p:sp>
        <p:nvSpPr>
          <p:cNvPr id="512" name="Rectangle 1805"/>
          <p:cNvSpPr>
            <a:spLocks noChangeArrowheads="1"/>
          </p:cNvSpPr>
          <p:nvPr/>
        </p:nvSpPr>
        <p:spPr bwMode="auto">
          <a:xfrm>
            <a:off x="2173287" y="1913281"/>
            <a:ext cx="21184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500" b="0" dirty="0"/>
              <a:t>L </a:t>
            </a:r>
            <a:r>
              <a:rPr lang="en-US" sz="1500" b="0" dirty="0" err="1"/>
              <a:t>L</a:t>
            </a:r>
            <a:r>
              <a:rPr lang="en-US" sz="1500" b="0" dirty="0"/>
              <a:t> D E V F </a:t>
            </a:r>
            <a:r>
              <a:rPr lang="en-US" sz="1500" b="0" dirty="0" err="1"/>
              <a:t>F</a:t>
            </a:r>
            <a:r>
              <a:rPr lang="en-US" sz="1500" b="0" dirty="0"/>
              <a:t> S E </a:t>
            </a:r>
            <a:r>
              <a:rPr lang="en-US" sz="1500" b="0" dirty="0" err="1"/>
              <a:t>K</a:t>
            </a:r>
            <a:r>
              <a:rPr lang="en-US" sz="1500" b="0" baseline="-25000" dirty="0" err="1"/>
              <a:t>Ub</a:t>
            </a:r>
            <a:r>
              <a:rPr lang="en-US" sz="1500" b="0" dirty="0"/>
              <a:t>  I Y K</a:t>
            </a:r>
            <a:r>
              <a:rPr lang="en-US" sz="1500" dirty="0"/>
              <a:t> </a:t>
            </a:r>
          </a:p>
        </p:txBody>
      </p:sp>
      <p:sp>
        <p:nvSpPr>
          <p:cNvPr id="513" name="Rectangle 3580"/>
          <p:cNvSpPr>
            <a:spLocks noChangeArrowheads="1"/>
          </p:cNvSpPr>
          <p:nvPr/>
        </p:nvSpPr>
        <p:spPr bwMode="auto">
          <a:xfrm>
            <a:off x="4230687" y="1695450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b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12</a:t>
            </a:r>
          </a:p>
        </p:txBody>
      </p:sp>
      <p:grpSp>
        <p:nvGrpSpPr>
          <p:cNvPr id="514" name="Group 3504"/>
          <p:cNvGrpSpPr>
            <a:grpSpLocks/>
          </p:cNvGrpSpPr>
          <p:nvPr/>
        </p:nvGrpSpPr>
        <p:grpSpPr bwMode="auto">
          <a:xfrm>
            <a:off x="4146552" y="1941513"/>
            <a:ext cx="255588" cy="271462"/>
            <a:chOff x="3344" y="2248"/>
            <a:chExt cx="192" cy="240"/>
          </a:xfrm>
        </p:grpSpPr>
        <p:grpSp>
          <p:nvGrpSpPr>
            <p:cNvPr id="515" name="Group 3505"/>
            <p:cNvGrpSpPr>
              <a:grpSpLocks noChangeAspect="1"/>
            </p:cNvGrpSpPr>
            <p:nvPr/>
          </p:nvGrpSpPr>
          <p:grpSpPr bwMode="auto">
            <a:xfrm>
              <a:off x="3440" y="2248"/>
              <a:ext cx="96" cy="240"/>
              <a:chOff x="4992" y="672"/>
              <a:chExt cx="96" cy="240"/>
            </a:xfrm>
          </p:grpSpPr>
          <p:sp>
            <p:nvSpPr>
              <p:cNvPr id="517" name="Line 3506"/>
              <p:cNvSpPr>
                <a:spLocks noChangeAspect="1" noChangeShapeType="1"/>
              </p:cNvSpPr>
              <p:nvPr/>
            </p:nvSpPr>
            <p:spPr bwMode="auto">
              <a:xfrm>
                <a:off x="4992" y="67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Line 3507"/>
              <p:cNvSpPr>
                <a:spLocks noChangeAspect="1" noChangeShapeType="1"/>
              </p:cNvSpPr>
              <p:nvPr/>
            </p:nvSpPr>
            <p:spPr bwMode="auto">
              <a:xfrm>
                <a:off x="4992" y="9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" name="Line 3508"/>
            <p:cNvSpPr>
              <a:spLocks noChangeAspect="1" noChangeShapeType="1"/>
            </p:cNvSpPr>
            <p:nvPr/>
          </p:nvSpPr>
          <p:spPr bwMode="auto">
            <a:xfrm flipH="1">
              <a:off x="3344" y="22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9" name="Rectangle 3560"/>
          <p:cNvSpPr>
            <a:spLocks noChangeArrowheads="1"/>
          </p:cNvSpPr>
          <p:nvPr/>
        </p:nvSpPr>
        <p:spPr bwMode="auto">
          <a:xfrm>
            <a:off x="4179890" y="2157413"/>
            <a:ext cx="382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y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2</a:t>
            </a:r>
          </a:p>
        </p:txBody>
      </p:sp>
      <p:sp>
        <p:nvSpPr>
          <p:cNvPr id="520" name="Rectangle 3580"/>
          <p:cNvSpPr>
            <a:spLocks noChangeArrowheads="1"/>
          </p:cNvSpPr>
          <p:nvPr/>
        </p:nvSpPr>
        <p:spPr bwMode="auto">
          <a:xfrm>
            <a:off x="4054477" y="1695450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b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11</a:t>
            </a:r>
          </a:p>
        </p:txBody>
      </p:sp>
      <p:grpSp>
        <p:nvGrpSpPr>
          <p:cNvPr id="521" name="Group 3504"/>
          <p:cNvGrpSpPr>
            <a:grpSpLocks/>
          </p:cNvGrpSpPr>
          <p:nvPr/>
        </p:nvGrpSpPr>
        <p:grpSpPr bwMode="auto">
          <a:xfrm>
            <a:off x="3995734" y="1941513"/>
            <a:ext cx="255588" cy="271462"/>
            <a:chOff x="3344" y="2248"/>
            <a:chExt cx="192" cy="240"/>
          </a:xfrm>
        </p:grpSpPr>
        <p:grpSp>
          <p:nvGrpSpPr>
            <p:cNvPr id="522" name="Group 3505"/>
            <p:cNvGrpSpPr>
              <a:grpSpLocks noChangeAspect="1"/>
            </p:cNvGrpSpPr>
            <p:nvPr/>
          </p:nvGrpSpPr>
          <p:grpSpPr bwMode="auto">
            <a:xfrm>
              <a:off x="3440" y="2248"/>
              <a:ext cx="96" cy="240"/>
              <a:chOff x="4992" y="672"/>
              <a:chExt cx="96" cy="240"/>
            </a:xfrm>
          </p:grpSpPr>
          <p:sp>
            <p:nvSpPr>
              <p:cNvPr id="524" name="Line 3506"/>
              <p:cNvSpPr>
                <a:spLocks noChangeAspect="1" noChangeShapeType="1"/>
              </p:cNvSpPr>
              <p:nvPr/>
            </p:nvSpPr>
            <p:spPr bwMode="auto">
              <a:xfrm>
                <a:off x="4992" y="67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Line 3507"/>
              <p:cNvSpPr>
                <a:spLocks noChangeAspect="1" noChangeShapeType="1"/>
              </p:cNvSpPr>
              <p:nvPr/>
            </p:nvSpPr>
            <p:spPr bwMode="auto">
              <a:xfrm>
                <a:off x="4992" y="9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" name="Line 3508"/>
            <p:cNvSpPr>
              <a:spLocks noChangeAspect="1" noChangeShapeType="1"/>
            </p:cNvSpPr>
            <p:nvPr/>
          </p:nvSpPr>
          <p:spPr bwMode="auto">
            <a:xfrm flipH="1">
              <a:off x="3344" y="22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6" name="Rectangle 3560"/>
          <p:cNvSpPr>
            <a:spLocks noChangeArrowheads="1"/>
          </p:cNvSpPr>
          <p:nvPr/>
        </p:nvSpPr>
        <p:spPr bwMode="auto">
          <a:xfrm>
            <a:off x="4029072" y="2157413"/>
            <a:ext cx="382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y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3</a:t>
            </a:r>
          </a:p>
        </p:txBody>
      </p:sp>
      <p:sp>
        <p:nvSpPr>
          <p:cNvPr id="527" name="Rectangle 3580"/>
          <p:cNvSpPr>
            <a:spLocks noChangeArrowheads="1"/>
          </p:cNvSpPr>
          <p:nvPr/>
        </p:nvSpPr>
        <p:spPr bwMode="auto">
          <a:xfrm>
            <a:off x="3889372" y="1695450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b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10</a:t>
            </a:r>
          </a:p>
        </p:txBody>
      </p:sp>
      <p:grpSp>
        <p:nvGrpSpPr>
          <p:cNvPr id="528" name="Group 3504"/>
          <p:cNvGrpSpPr>
            <a:grpSpLocks/>
          </p:cNvGrpSpPr>
          <p:nvPr/>
        </p:nvGrpSpPr>
        <p:grpSpPr bwMode="auto">
          <a:xfrm>
            <a:off x="3659981" y="1941513"/>
            <a:ext cx="255587" cy="271462"/>
            <a:chOff x="3344" y="2248"/>
            <a:chExt cx="192" cy="240"/>
          </a:xfrm>
        </p:grpSpPr>
        <p:grpSp>
          <p:nvGrpSpPr>
            <p:cNvPr id="529" name="Group 3505"/>
            <p:cNvGrpSpPr>
              <a:grpSpLocks noChangeAspect="1"/>
            </p:cNvGrpSpPr>
            <p:nvPr/>
          </p:nvGrpSpPr>
          <p:grpSpPr bwMode="auto">
            <a:xfrm>
              <a:off x="3440" y="2248"/>
              <a:ext cx="96" cy="240"/>
              <a:chOff x="4992" y="672"/>
              <a:chExt cx="96" cy="240"/>
            </a:xfrm>
          </p:grpSpPr>
          <p:sp>
            <p:nvSpPr>
              <p:cNvPr id="531" name="Line 3506"/>
              <p:cNvSpPr>
                <a:spLocks noChangeAspect="1" noChangeShapeType="1"/>
              </p:cNvSpPr>
              <p:nvPr/>
            </p:nvSpPr>
            <p:spPr bwMode="auto">
              <a:xfrm>
                <a:off x="4992" y="67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Line 3507"/>
              <p:cNvSpPr>
                <a:spLocks noChangeAspect="1" noChangeShapeType="1"/>
              </p:cNvSpPr>
              <p:nvPr/>
            </p:nvSpPr>
            <p:spPr bwMode="auto">
              <a:xfrm>
                <a:off x="4992" y="9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0" name="Line 3508"/>
            <p:cNvSpPr>
              <a:spLocks noChangeAspect="1" noChangeShapeType="1"/>
            </p:cNvSpPr>
            <p:nvPr/>
          </p:nvSpPr>
          <p:spPr bwMode="auto">
            <a:xfrm flipH="1">
              <a:off x="3344" y="22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" name="Rectangle 3560"/>
          <p:cNvSpPr>
            <a:spLocks noChangeArrowheads="1"/>
          </p:cNvSpPr>
          <p:nvPr/>
        </p:nvSpPr>
        <p:spPr bwMode="auto">
          <a:xfrm>
            <a:off x="3693318" y="2157413"/>
            <a:ext cx="382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>
                <a:ea typeface="宋体" pitchFamily="2" charset="-122"/>
                <a:cs typeface="Arial" charset="0"/>
              </a:rPr>
              <a:t>y</a:t>
            </a:r>
            <a:r>
              <a:rPr lang="en-US" altLang="zh-CN" sz="1000" b="0" baseline="-25000">
                <a:ea typeface="宋体" pitchFamily="2" charset="-122"/>
                <a:cs typeface="Arial" charset="0"/>
              </a:rPr>
              <a:t>4</a:t>
            </a:r>
          </a:p>
        </p:txBody>
      </p:sp>
      <p:sp>
        <p:nvSpPr>
          <p:cNvPr id="534" name="Rectangle 3580"/>
          <p:cNvSpPr>
            <a:spLocks noChangeArrowheads="1"/>
          </p:cNvSpPr>
          <p:nvPr/>
        </p:nvSpPr>
        <p:spPr bwMode="auto">
          <a:xfrm>
            <a:off x="3567906" y="1695450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b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9</a:t>
            </a:r>
          </a:p>
        </p:txBody>
      </p:sp>
      <p:grpSp>
        <p:nvGrpSpPr>
          <p:cNvPr id="535" name="Group 3504"/>
          <p:cNvGrpSpPr>
            <a:grpSpLocks/>
          </p:cNvGrpSpPr>
          <p:nvPr/>
        </p:nvGrpSpPr>
        <p:grpSpPr bwMode="auto">
          <a:xfrm>
            <a:off x="3482181" y="1941513"/>
            <a:ext cx="255587" cy="271462"/>
            <a:chOff x="3344" y="2248"/>
            <a:chExt cx="192" cy="240"/>
          </a:xfrm>
        </p:grpSpPr>
        <p:grpSp>
          <p:nvGrpSpPr>
            <p:cNvPr id="536" name="Group 3505"/>
            <p:cNvGrpSpPr>
              <a:grpSpLocks noChangeAspect="1"/>
            </p:cNvGrpSpPr>
            <p:nvPr/>
          </p:nvGrpSpPr>
          <p:grpSpPr bwMode="auto">
            <a:xfrm>
              <a:off x="3440" y="2248"/>
              <a:ext cx="96" cy="240"/>
              <a:chOff x="4992" y="672"/>
              <a:chExt cx="96" cy="240"/>
            </a:xfrm>
          </p:grpSpPr>
          <p:sp>
            <p:nvSpPr>
              <p:cNvPr id="538" name="Line 3506"/>
              <p:cNvSpPr>
                <a:spLocks noChangeAspect="1" noChangeShapeType="1"/>
              </p:cNvSpPr>
              <p:nvPr/>
            </p:nvSpPr>
            <p:spPr bwMode="auto">
              <a:xfrm>
                <a:off x="4992" y="67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Line 3507"/>
              <p:cNvSpPr>
                <a:spLocks noChangeAspect="1" noChangeShapeType="1"/>
              </p:cNvSpPr>
              <p:nvPr/>
            </p:nvSpPr>
            <p:spPr bwMode="auto">
              <a:xfrm>
                <a:off x="4992" y="9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7" name="Line 3508"/>
            <p:cNvSpPr>
              <a:spLocks noChangeAspect="1" noChangeShapeType="1"/>
            </p:cNvSpPr>
            <p:nvPr/>
          </p:nvSpPr>
          <p:spPr bwMode="auto">
            <a:xfrm flipH="1">
              <a:off x="3344" y="22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0" name="Rectangle 3560"/>
          <p:cNvSpPr>
            <a:spLocks noChangeArrowheads="1"/>
          </p:cNvSpPr>
          <p:nvPr/>
        </p:nvSpPr>
        <p:spPr bwMode="auto">
          <a:xfrm>
            <a:off x="3515518" y="2157413"/>
            <a:ext cx="382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y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5</a:t>
            </a:r>
          </a:p>
        </p:txBody>
      </p:sp>
      <p:sp>
        <p:nvSpPr>
          <p:cNvPr id="541" name="Rectangle 3580"/>
          <p:cNvSpPr>
            <a:spLocks noChangeArrowheads="1"/>
          </p:cNvSpPr>
          <p:nvPr/>
        </p:nvSpPr>
        <p:spPr bwMode="auto">
          <a:xfrm>
            <a:off x="3390106" y="1695450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>
                <a:ea typeface="宋体" pitchFamily="2" charset="-122"/>
                <a:cs typeface="Arial" charset="0"/>
              </a:rPr>
              <a:t>b</a:t>
            </a:r>
            <a:r>
              <a:rPr lang="en-US" altLang="zh-CN" sz="1000" b="0" baseline="-25000">
                <a:ea typeface="宋体" pitchFamily="2" charset="-122"/>
                <a:cs typeface="Arial" charset="0"/>
              </a:rPr>
              <a:t>8</a:t>
            </a:r>
          </a:p>
        </p:txBody>
      </p:sp>
      <p:sp>
        <p:nvSpPr>
          <p:cNvPr id="542" name="Rectangle 3580"/>
          <p:cNvSpPr>
            <a:spLocks noChangeArrowheads="1"/>
          </p:cNvSpPr>
          <p:nvPr/>
        </p:nvSpPr>
        <p:spPr bwMode="auto">
          <a:xfrm>
            <a:off x="3198018" y="1695450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b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7</a:t>
            </a:r>
          </a:p>
        </p:txBody>
      </p:sp>
      <p:grpSp>
        <p:nvGrpSpPr>
          <p:cNvPr id="543" name="Group 3504"/>
          <p:cNvGrpSpPr>
            <a:grpSpLocks/>
          </p:cNvGrpSpPr>
          <p:nvPr/>
        </p:nvGrpSpPr>
        <p:grpSpPr bwMode="auto">
          <a:xfrm>
            <a:off x="3128962" y="1941513"/>
            <a:ext cx="255588" cy="271462"/>
            <a:chOff x="3344" y="2248"/>
            <a:chExt cx="192" cy="240"/>
          </a:xfrm>
        </p:grpSpPr>
        <p:grpSp>
          <p:nvGrpSpPr>
            <p:cNvPr id="544" name="Group 3505"/>
            <p:cNvGrpSpPr>
              <a:grpSpLocks noChangeAspect="1"/>
            </p:cNvGrpSpPr>
            <p:nvPr/>
          </p:nvGrpSpPr>
          <p:grpSpPr bwMode="auto">
            <a:xfrm>
              <a:off x="3440" y="2248"/>
              <a:ext cx="96" cy="240"/>
              <a:chOff x="4992" y="672"/>
              <a:chExt cx="96" cy="240"/>
            </a:xfrm>
          </p:grpSpPr>
          <p:sp>
            <p:nvSpPr>
              <p:cNvPr id="546" name="Line 3506"/>
              <p:cNvSpPr>
                <a:spLocks noChangeAspect="1" noChangeShapeType="1"/>
              </p:cNvSpPr>
              <p:nvPr/>
            </p:nvSpPr>
            <p:spPr bwMode="auto">
              <a:xfrm>
                <a:off x="4992" y="67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Line 3507"/>
              <p:cNvSpPr>
                <a:spLocks noChangeAspect="1" noChangeShapeType="1"/>
              </p:cNvSpPr>
              <p:nvPr/>
            </p:nvSpPr>
            <p:spPr bwMode="auto">
              <a:xfrm>
                <a:off x="4992" y="9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5" name="Line 3508"/>
            <p:cNvSpPr>
              <a:spLocks noChangeAspect="1" noChangeShapeType="1"/>
            </p:cNvSpPr>
            <p:nvPr/>
          </p:nvSpPr>
          <p:spPr bwMode="auto">
            <a:xfrm flipH="1">
              <a:off x="3344" y="22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8" name="Rectangle 3560"/>
          <p:cNvSpPr>
            <a:spLocks noChangeArrowheads="1"/>
          </p:cNvSpPr>
          <p:nvPr/>
        </p:nvSpPr>
        <p:spPr bwMode="auto">
          <a:xfrm>
            <a:off x="3162300" y="2157413"/>
            <a:ext cx="382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y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7</a:t>
            </a:r>
          </a:p>
        </p:txBody>
      </p:sp>
      <p:sp>
        <p:nvSpPr>
          <p:cNvPr id="549" name="Rectangle 3580"/>
          <p:cNvSpPr>
            <a:spLocks noChangeArrowheads="1"/>
          </p:cNvSpPr>
          <p:nvPr/>
        </p:nvSpPr>
        <p:spPr bwMode="auto">
          <a:xfrm>
            <a:off x="3036887" y="1695450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b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6</a:t>
            </a:r>
          </a:p>
        </p:txBody>
      </p:sp>
      <p:grpSp>
        <p:nvGrpSpPr>
          <p:cNvPr id="550" name="Group 3504"/>
          <p:cNvGrpSpPr>
            <a:grpSpLocks/>
          </p:cNvGrpSpPr>
          <p:nvPr/>
        </p:nvGrpSpPr>
        <p:grpSpPr bwMode="auto">
          <a:xfrm>
            <a:off x="2964657" y="1941513"/>
            <a:ext cx="255588" cy="271462"/>
            <a:chOff x="3344" y="2248"/>
            <a:chExt cx="192" cy="240"/>
          </a:xfrm>
        </p:grpSpPr>
        <p:grpSp>
          <p:nvGrpSpPr>
            <p:cNvPr id="551" name="Group 3505"/>
            <p:cNvGrpSpPr>
              <a:grpSpLocks noChangeAspect="1"/>
            </p:cNvGrpSpPr>
            <p:nvPr/>
          </p:nvGrpSpPr>
          <p:grpSpPr bwMode="auto">
            <a:xfrm>
              <a:off x="3440" y="2248"/>
              <a:ext cx="96" cy="240"/>
              <a:chOff x="4992" y="672"/>
              <a:chExt cx="96" cy="240"/>
            </a:xfrm>
          </p:grpSpPr>
          <p:sp>
            <p:nvSpPr>
              <p:cNvPr id="553" name="Line 3506"/>
              <p:cNvSpPr>
                <a:spLocks noChangeAspect="1" noChangeShapeType="1"/>
              </p:cNvSpPr>
              <p:nvPr/>
            </p:nvSpPr>
            <p:spPr bwMode="auto">
              <a:xfrm>
                <a:off x="4992" y="67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Line 3507"/>
              <p:cNvSpPr>
                <a:spLocks noChangeAspect="1" noChangeShapeType="1"/>
              </p:cNvSpPr>
              <p:nvPr/>
            </p:nvSpPr>
            <p:spPr bwMode="auto">
              <a:xfrm>
                <a:off x="4992" y="9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2" name="Line 3508"/>
            <p:cNvSpPr>
              <a:spLocks noChangeAspect="1" noChangeShapeType="1"/>
            </p:cNvSpPr>
            <p:nvPr/>
          </p:nvSpPr>
          <p:spPr bwMode="auto">
            <a:xfrm flipH="1">
              <a:off x="3344" y="22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5" name="Rectangle 3560"/>
          <p:cNvSpPr>
            <a:spLocks noChangeArrowheads="1"/>
          </p:cNvSpPr>
          <p:nvPr/>
        </p:nvSpPr>
        <p:spPr bwMode="auto">
          <a:xfrm>
            <a:off x="2997995" y="2157413"/>
            <a:ext cx="382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y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8</a:t>
            </a:r>
          </a:p>
        </p:txBody>
      </p:sp>
      <p:sp>
        <p:nvSpPr>
          <p:cNvPr id="556" name="Rectangle 3580"/>
          <p:cNvSpPr>
            <a:spLocks noChangeArrowheads="1"/>
          </p:cNvSpPr>
          <p:nvPr/>
        </p:nvSpPr>
        <p:spPr bwMode="auto">
          <a:xfrm>
            <a:off x="2868611" y="1695450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b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5</a:t>
            </a:r>
          </a:p>
        </p:txBody>
      </p:sp>
      <p:grpSp>
        <p:nvGrpSpPr>
          <p:cNvPr id="557" name="Group 3504"/>
          <p:cNvGrpSpPr>
            <a:grpSpLocks/>
          </p:cNvGrpSpPr>
          <p:nvPr/>
        </p:nvGrpSpPr>
        <p:grpSpPr bwMode="auto">
          <a:xfrm>
            <a:off x="2782083" y="1941513"/>
            <a:ext cx="255587" cy="271462"/>
            <a:chOff x="3344" y="2248"/>
            <a:chExt cx="192" cy="240"/>
          </a:xfrm>
        </p:grpSpPr>
        <p:grpSp>
          <p:nvGrpSpPr>
            <p:cNvPr id="558" name="Group 3505"/>
            <p:cNvGrpSpPr>
              <a:grpSpLocks noChangeAspect="1"/>
            </p:cNvGrpSpPr>
            <p:nvPr/>
          </p:nvGrpSpPr>
          <p:grpSpPr bwMode="auto">
            <a:xfrm>
              <a:off x="3440" y="2248"/>
              <a:ext cx="96" cy="240"/>
              <a:chOff x="4992" y="672"/>
              <a:chExt cx="96" cy="240"/>
            </a:xfrm>
          </p:grpSpPr>
          <p:sp>
            <p:nvSpPr>
              <p:cNvPr id="560" name="Line 3506"/>
              <p:cNvSpPr>
                <a:spLocks noChangeAspect="1" noChangeShapeType="1"/>
              </p:cNvSpPr>
              <p:nvPr/>
            </p:nvSpPr>
            <p:spPr bwMode="auto">
              <a:xfrm>
                <a:off x="4992" y="67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Line 3507"/>
              <p:cNvSpPr>
                <a:spLocks noChangeAspect="1" noChangeShapeType="1"/>
              </p:cNvSpPr>
              <p:nvPr/>
            </p:nvSpPr>
            <p:spPr bwMode="auto">
              <a:xfrm>
                <a:off x="4992" y="9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9" name="Line 3508"/>
            <p:cNvSpPr>
              <a:spLocks noChangeAspect="1" noChangeShapeType="1"/>
            </p:cNvSpPr>
            <p:nvPr/>
          </p:nvSpPr>
          <p:spPr bwMode="auto">
            <a:xfrm flipH="1">
              <a:off x="3344" y="22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2" name="Rectangle 3560"/>
          <p:cNvSpPr>
            <a:spLocks noChangeArrowheads="1"/>
          </p:cNvSpPr>
          <p:nvPr/>
        </p:nvSpPr>
        <p:spPr bwMode="auto">
          <a:xfrm>
            <a:off x="2815420" y="2157413"/>
            <a:ext cx="382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y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9</a:t>
            </a:r>
          </a:p>
        </p:txBody>
      </p:sp>
      <p:sp>
        <p:nvSpPr>
          <p:cNvPr id="563" name="Rectangle 3580"/>
          <p:cNvSpPr>
            <a:spLocks noChangeArrowheads="1"/>
          </p:cNvSpPr>
          <p:nvPr/>
        </p:nvSpPr>
        <p:spPr bwMode="auto">
          <a:xfrm>
            <a:off x="2742402" y="1695450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>
                <a:ea typeface="宋体" pitchFamily="2" charset="-122"/>
                <a:cs typeface="Arial" charset="0"/>
              </a:rPr>
              <a:t>b</a:t>
            </a:r>
            <a:r>
              <a:rPr lang="en-US" altLang="zh-CN" sz="1000" b="0" baseline="-25000">
                <a:ea typeface="宋体" pitchFamily="2" charset="-122"/>
                <a:cs typeface="Arial" charset="0"/>
              </a:rPr>
              <a:t>4</a:t>
            </a:r>
          </a:p>
        </p:txBody>
      </p:sp>
      <p:sp>
        <p:nvSpPr>
          <p:cNvPr id="564" name="Rectangle 3580"/>
          <p:cNvSpPr>
            <a:spLocks noChangeArrowheads="1"/>
          </p:cNvSpPr>
          <p:nvPr/>
        </p:nvSpPr>
        <p:spPr bwMode="auto">
          <a:xfrm>
            <a:off x="2494762" y="1695450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b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3</a:t>
            </a:r>
          </a:p>
        </p:txBody>
      </p:sp>
      <p:sp>
        <p:nvSpPr>
          <p:cNvPr id="565" name="Rectangle 3560"/>
          <p:cNvSpPr>
            <a:spLocks noChangeArrowheads="1"/>
          </p:cNvSpPr>
          <p:nvPr/>
        </p:nvSpPr>
        <p:spPr bwMode="auto">
          <a:xfrm>
            <a:off x="2497928" y="2157413"/>
            <a:ext cx="382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y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11</a:t>
            </a:r>
          </a:p>
        </p:txBody>
      </p:sp>
      <p:sp>
        <p:nvSpPr>
          <p:cNvPr id="566" name="Rectangle 3560"/>
          <p:cNvSpPr>
            <a:spLocks noChangeArrowheads="1"/>
          </p:cNvSpPr>
          <p:nvPr/>
        </p:nvSpPr>
        <p:spPr bwMode="auto">
          <a:xfrm>
            <a:off x="2293146" y="2157413"/>
            <a:ext cx="382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017588"/>
            <a:r>
              <a:rPr lang="en-US" altLang="zh-CN" sz="1000" b="0" dirty="0">
                <a:ea typeface="宋体" pitchFamily="2" charset="-122"/>
                <a:cs typeface="Arial" charset="0"/>
              </a:rPr>
              <a:t>y</a:t>
            </a:r>
            <a:r>
              <a:rPr lang="en-US" altLang="zh-CN" sz="1000" b="0" baseline="-25000" dirty="0">
                <a:ea typeface="宋体" pitchFamily="2" charset="-122"/>
                <a:cs typeface="Arial" charset="0"/>
              </a:rPr>
              <a:t>12</a:t>
            </a:r>
          </a:p>
        </p:txBody>
      </p:sp>
      <p:grpSp>
        <p:nvGrpSpPr>
          <p:cNvPr id="567" name="Group 3557"/>
          <p:cNvGrpSpPr>
            <a:grpSpLocks/>
          </p:cNvGrpSpPr>
          <p:nvPr/>
        </p:nvGrpSpPr>
        <p:grpSpPr bwMode="auto">
          <a:xfrm>
            <a:off x="2544760" y="1939925"/>
            <a:ext cx="128587" cy="273050"/>
            <a:chOff x="2168" y="2248"/>
            <a:chExt cx="96" cy="240"/>
          </a:xfrm>
        </p:grpSpPr>
        <p:sp>
          <p:nvSpPr>
            <p:cNvPr id="568" name="Line 3558"/>
            <p:cNvSpPr>
              <a:spLocks noChangeAspect="1" noChangeShapeType="1"/>
            </p:cNvSpPr>
            <p:nvPr/>
          </p:nvSpPr>
          <p:spPr bwMode="auto">
            <a:xfrm>
              <a:off x="2168" y="2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Line 3559"/>
            <p:cNvSpPr>
              <a:spLocks noChangeAspect="1" noChangeShapeType="1"/>
            </p:cNvSpPr>
            <p:nvPr/>
          </p:nvSpPr>
          <p:spPr bwMode="auto">
            <a:xfrm>
              <a:off x="2168" y="24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0" name="Group 3557"/>
          <p:cNvGrpSpPr>
            <a:grpSpLocks/>
          </p:cNvGrpSpPr>
          <p:nvPr/>
        </p:nvGrpSpPr>
        <p:grpSpPr bwMode="auto">
          <a:xfrm>
            <a:off x="2389984" y="1941513"/>
            <a:ext cx="128587" cy="273050"/>
            <a:chOff x="2168" y="2248"/>
            <a:chExt cx="96" cy="240"/>
          </a:xfrm>
        </p:grpSpPr>
        <p:sp>
          <p:nvSpPr>
            <p:cNvPr id="571" name="Line 3558"/>
            <p:cNvSpPr>
              <a:spLocks noChangeAspect="1" noChangeShapeType="1"/>
            </p:cNvSpPr>
            <p:nvPr/>
          </p:nvSpPr>
          <p:spPr bwMode="auto">
            <a:xfrm>
              <a:off x="2168" y="22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3559"/>
            <p:cNvSpPr>
              <a:spLocks noChangeAspect="1" noChangeShapeType="1"/>
            </p:cNvSpPr>
            <p:nvPr/>
          </p:nvSpPr>
          <p:spPr bwMode="auto">
            <a:xfrm>
              <a:off x="2168" y="24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" name="Group 3509"/>
          <p:cNvGrpSpPr>
            <a:grpSpLocks/>
          </p:cNvGrpSpPr>
          <p:nvPr/>
        </p:nvGrpSpPr>
        <p:grpSpPr bwMode="auto">
          <a:xfrm>
            <a:off x="4324350" y="1941513"/>
            <a:ext cx="128587" cy="273050"/>
            <a:chOff x="3360" y="1296"/>
            <a:chExt cx="96" cy="240"/>
          </a:xfrm>
        </p:grpSpPr>
        <p:sp>
          <p:nvSpPr>
            <p:cNvPr id="574" name="Line 3510"/>
            <p:cNvSpPr>
              <a:spLocks noChangeAspect="1" noChangeShapeType="1"/>
            </p:cNvSpPr>
            <p:nvPr/>
          </p:nvSpPr>
          <p:spPr bwMode="auto">
            <a:xfrm flipH="1">
              <a:off x="3360" y="12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3511"/>
            <p:cNvSpPr>
              <a:spLocks noChangeAspect="1" noChangeShapeType="1"/>
            </p:cNvSpPr>
            <p:nvPr/>
          </p:nvSpPr>
          <p:spPr bwMode="auto">
            <a:xfrm>
              <a:off x="3456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6" name="Group 3509"/>
          <p:cNvGrpSpPr>
            <a:grpSpLocks/>
          </p:cNvGrpSpPr>
          <p:nvPr/>
        </p:nvGrpSpPr>
        <p:grpSpPr bwMode="auto">
          <a:xfrm>
            <a:off x="3292472" y="1941513"/>
            <a:ext cx="128588" cy="273050"/>
            <a:chOff x="3360" y="1296"/>
            <a:chExt cx="96" cy="240"/>
          </a:xfrm>
        </p:grpSpPr>
        <p:sp>
          <p:nvSpPr>
            <p:cNvPr id="577" name="Line 3510"/>
            <p:cNvSpPr>
              <a:spLocks noChangeAspect="1" noChangeShapeType="1"/>
            </p:cNvSpPr>
            <p:nvPr/>
          </p:nvSpPr>
          <p:spPr bwMode="auto">
            <a:xfrm flipH="1">
              <a:off x="3360" y="12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3511"/>
            <p:cNvSpPr>
              <a:spLocks noChangeAspect="1" noChangeShapeType="1"/>
            </p:cNvSpPr>
            <p:nvPr/>
          </p:nvSpPr>
          <p:spPr bwMode="auto">
            <a:xfrm>
              <a:off x="3456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9" name="Group 3509"/>
          <p:cNvGrpSpPr>
            <a:grpSpLocks/>
          </p:cNvGrpSpPr>
          <p:nvPr/>
        </p:nvGrpSpPr>
        <p:grpSpPr bwMode="auto">
          <a:xfrm>
            <a:off x="2590012" y="1941513"/>
            <a:ext cx="128587" cy="273050"/>
            <a:chOff x="3360" y="1296"/>
            <a:chExt cx="96" cy="240"/>
          </a:xfrm>
        </p:grpSpPr>
        <p:sp>
          <p:nvSpPr>
            <p:cNvPr id="580" name="Line 3510"/>
            <p:cNvSpPr>
              <a:spLocks noChangeAspect="1" noChangeShapeType="1"/>
            </p:cNvSpPr>
            <p:nvPr/>
          </p:nvSpPr>
          <p:spPr bwMode="auto">
            <a:xfrm flipH="1">
              <a:off x="3360" y="12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3511"/>
            <p:cNvSpPr>
              <a:spLocks noChangeAspect="1" noChangeShapeType="1"/>
            </p:cNvSpPr>
            <p:nvPr/>
          </p:nvSpPr>
          <p:spPr bwMode="auto">
            <a:xfrm>
              <a:off x="3456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82" name="Object 18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60511"/>
              </p:ext>
            </p:extLst>
          </p:nvPr>
        </p:nvGraphicFramePr>
        <p:xfrm>
          <a:off x="2282825" y="51816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7" name="Equation" r:id="rId9" imgW="266400" imgH="304560" progId="Equation.3">
                  <p:embed/>
                </p:oleObj>
              </mc:Choice>
              <mc:Fallback>
                <p:oleObj name="Equation" r:id="rId9" imgW="26640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5181600"/>
                        <a:ext cx="266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" name="Object 18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53775"/>
              </p:ext>
            </p:extLst>
          </p:nvPr>
        </p:nvGraphicFramePr>
        <p:xfrm>
          <a:off x="1738313" y="5202238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8" name="Equation" r:id="rId11" imgW="266400" imgH="304560" progId="Equation.3">
                  <p:embed/>
                </p:oleObj>
              </mc:Choice>
              <mc:Fallback>
                <p:oleObj name="Equation" r:id="rId11" imgW="26640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5202238"/>
                        <a:ext cx="266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" name="Object 18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408025"/>
              </p:ext>
            </p:extLst>
          </p:nvPr>
        </p:nvGraphicFramePr>
        <p:xfrm>
          <a:off x="1038225" y="5257800"/>
          <a:ext cx="266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" name="Equation" r:id="rId13" imgW="266400" imgH="304560" progId="Equation.3">
                  <p:embed/>
                </p:oleObj>
              </mc:Choice>
              <mc:Fallback>
                <p:oleObj name="Equation" r:id="rId13" imgW="26640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5257800"/>
                        <a:ext cx="266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" name="Object 18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593715"/>
              </p:ext>
            </p:extLst>
          </p:nvPr>
        </p:nvGraphicFramePr>
        <p:xfrm>
          <a:off x="2035175" y="4995863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0" name="Equation" r:id="rId15" imgW="253800" imgH="304560" progId="Equation.3">
                  <p:embed/>
                </p:oleObj>
              </mc:Choice>
              <mc:Fallback>
                <p:oleObj name="Equation" r:id="rId15" imgW="25380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4995863"/>
                        <a:ext cx="254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6" name="Object 18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052409"/>
              </p:ext>
            </p:extLst>
          </p:nvPr>
        </p:nvGraphicFramePr>
        <p:xfrm>
          <a:off x="1266825" y="5029200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" name="Equation" r:id="rId17" imgW="253800" imgH="304560" progId="Equation.3">
                  <p:embed/>
                </p:oleObj>
              </mc:Choice>
              <mc:Fallback>
                <p:oleObj name="Equation" r:id="rId17" imgW="25380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5029200"/>
                        <a:ext cx="254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" name="Object 18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230906"/>
              </p:ext>
            </p:extLst>
          </p:nvPr>
        </p:nvGraphicFramePr>
        <p:xfrm>
          <a:off x="1501775" y="5092700"/>
          <a:ext cx="25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" name="Equation" r:id="rId19" imgW="253800" imgH="304560" progId="Equation.3">
                  <p:embed/>
                </p:oleObj>
              </mc:Choice>
              <mc:Fallback>
                <p:oleObj name="Equation" r:id="rId19" imgW="25380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092700"/>
                        <a:ext cx="254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" name="Object 18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926370"/>
              </p:ext>
            </p:extLst>
          </p:nvPr>
        </p:nvGraphicFramePr>
        <p:xfrm>
          <a:off x="3387725" y="27432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" name="Equation" r:id="rId21" imgW="291960" imgH="304560" progId="Equation.3">
                  <p:embed/>
                </p:oleObj>
              </mc:Choice>
              <mc:Fallback>
                <p:oleObj name="Equation" r:id="rId21" imgW="29196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2743200"/>
                        <a:ext cx="292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9" name="Object 18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316867"/>
              </p:ext>
            </p:extLst>
          </p:nvPr>
        </p:nvGraphicFramePr>
        <p:xfrm>
          <a:off x="3921125" y="35052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" name="Equation" r:id="rId23" imgW="291960" imgH="304560" progId="Equation.3">
                  <p:embed/>
                </p:oleObj>
              </mc:Choice>
              <mc:Fallback>
                <p:oleObj name="Equation" r:id="rId23" imgW="29196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3505200"/>
                        <a:ext cx="292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0" name="Object 18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954104"/>
              </p:ext>
            </p:extLst>
          </p:nvPr>
        </p:nvGraphicFramePr>
        <p:xfrm>
          <a:off x="5026025" y="53340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" name="Equation" r:id="rId25" imgW="291960" imgH="304560" progId="Equation.3">
                  <p:embed/>
                </p:oleObj>
              </mc:Choice>
              <mc:Fallback>
                <p:oleObj name="Equation" r:id="rId25" imgW="29196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5334000"/>
                        <a:ext cx="292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" name="Object 188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960487"/>
              </p:ext>
            </p:extLst>
          </p:nvPr>
        </p:nvGraphicFramePr>
        <p:xfrm>
          <a:off x="4302125" y="49530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" name="Equation" r:id="rId27" imgW="291960" imgH="304560" progId="Equation.3">
                  <p:embed/>
                </p:oleObj>
              </mc:Choice>
              <mc:Fallback>
                <p:oleObj name="Equation" r:id="rId27" imgW="29196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4953000"/>
                        <a:ext cx="292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" name="Object 18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171128"/>
              </p:ext>
            </p:extLst>
          </p:nvPr>
        </p:nvGraphicFramePr>
        <p:xfrm>
          <a:off x="4454525" y="52578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" name="Equation" r:id="rId29" imgW="291960" imgH="304560" progId="Equation.3">
                  <p:embed/>
                </p:oleObj>
              </mc:Choice>
              <mc:Fallback>
                <p:oleObj name="Equation" r:id="rId29" imgW="29196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525" y="5257800"/>
                        <a:ext cx="292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" name="Object 18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240516"/>
              </p:ext>
            </p:extLst>
          </p:nvPr>
        </p:nvGraphicFramePr>
        <p:xfrm>
          <a:off x="5419725" y="54102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" name="Equation" r:id="rId31" imgW="291960" imgH="304560" progId="Equation.3">
                  <p:embed/>
                </p:oleObj>
              </mc:Choice>
              <mc:Fallback>
                <p:oleObj name="Equation" r:id="rId31" imgW="29196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5410200"/>
                        <a:ext cx="292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" name="Object 18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074725"/>
              </p:ext>
            </p:extLst>
          </p:nvPr>
        </p:nvGraphicFramePr>
        <p:xfrm>
          <a:off x="4772025" y="5105400"/>
          <a:ext cx="29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" name="Equation" r:id="rId33" imgW="291960" imgH="304560" progId="Equation.3">
                  <p:embed/>
                </p:oleObj>
              </mc:Choice>
              <mc:Fallback>
                <p:oleObj name="Equation" r:id="rId33" imgW="291960" imgH="304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5105400"/>
                        <a:ext cx="2921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5" name="TextBox 594"/>
          <p:cNvSpPr txBox="1"/>
          <p:nvPr/>
        </p:nvSpPr>
        <p:spPr>
          <a:xfrm>
            <a:off x="6089650" y="1681877"/>
            <a:ext cx="2901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Xcorr</a:t>
            </a:r>
            <a:r>
              <a:rPr lang="en-US" sz="2000" b="1" dirty="0" smtClean="0"/>
              <a:t>: cross correlation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Z: charge state of precursor peptide</a:t>
            </a:r>
          </a:p>
          <a:p>
            <a:endParaRPr lang="en-US" sz="2000" b="1" dirty="0"/>
          </a:p>
          <a:p>
            <a:r>
              <a:rPr lang="en-US" sz="2000" b="1" dirty="0" smtClean="0"/>
              <a:t>m/z: mass to charge ratio</a:t>
            </a:r>
          </a:p>
          <a:p>
            <a:endParaRPr lang="en-US" sz="2000" b="1" dirty="0"/>
          </a:p>
          <a:p>
            <a:r>
              <a:rPr lang="en-US" sz="2000" b="1" dirty="0" smtClean="0"/>
              <a:t>ppm: accuracy of the precursor measurement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7539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on labeling spectra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613744"/>
            <a:ext cx="1676400" cy="1401912"/>
          </a:xfrm>
          <a:prstGeom prst="round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457200" y="3130309"/>
            <a:ext cx="152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Obtain the spectra from MS</a:t>
            </a:r>
            <a:r>
              <a:rPr lang="en-US" sz="1500" b="1" baseline="30000" dirty="0" smtClean="0"/>
              <a:t>2</a:t>
            </a:r>
            <a:endParaRPr lang="en-US" sz="1500" b="1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2949222" y="1828800"/>
            <a:ext cx="5432778" cy="3581400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3124200" y="2613744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Clean up the spectra</a:t>
            </a:r>
            <a:endParaRPr lang="en-US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29955" y="2332672"/>
            <a:ext cx="1752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Remove unnecessary markings along the axis of the spectra </a:t>
            </a:r>
            <a:endParaRPr lang="en-US" sz="1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1800" y="2743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B0F0"/>
                </a:solidFill>
              </a:rPr>
              <a:t>Outside Work</a:t>
            </a:r>
            <a:endParaRPr lang="en-US" sz="1600" b="1" u="sng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19812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B0F0"/>
                </a:solidFill>
              </a:rPr>
              <a:t>Main work</a:t>
            </a:r>
            <a:endParaRPr lang="en-US" sz="1600" b="1" u="sng" dirty="0">
              <a:solidFill>
                <a:srgbClr val="00B0F0"/>
              </a:solidFill>
            </a:endParaRPr>
          </a:p>
        </p:txBody>
      </p:sp>
      <p:sp>
        <p:nvSpPr>
          <p:cNvPr id="13" name="AutoShape 127"/>
          <p:cNvSpPr>
            <a:spLocks noChangeArrowheads="1"/>
          </p:cNvSpPr>
          <p:nvPr/>
        </p:nvSpPr>
        <p:spPr bwMode="auto">
          <a:xfrm rot="16200000">
            <a:off x="2274976" y="3068018"/>
            <a:ext cx="419101" cy="455262"/>
          </a:xfrm>
          <a:prstGeom prst="downArrow">
            <a:avLst>
              <a:gd name="adj1" fmla="val 50000"/>
              <a:gd name="adj2" fmla="val 62069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52600" y="4648200"/>
            <a:ext cx="1676400" cy="1828800"/>
          </a:xfrm>
          <a:prstGeom prst="round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1905000" y="5260158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Receive data supplied by </a:t>
            </a:r>
            <a:r>
              <a:rPr lang="en-US" sz="1500" b="1" dirty="0" err="1" smtClean="0"/>
              <a:t>Uniprot</a:t>
            </a:r>
            <a:r>
              <a:rPr lang="en-US" sz="1500" b="1" dirty="0" smtClean="0"/>
              <a:t> and an Excel file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9600" y="487304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B0F0"/>
                </a:solidFill>
              </a:rPr>
              <a:t>OW</a:t>
            </a:r>
            <a:endParaRPr lang="en-US" sz="1600" b="1" u="sng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3946059"/>
            <a:ext cx="11303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</a:rPr>
              <a:t>Subunit</a:t>
            </a:r>
          </a:p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</a:rPr>
              <a:t>m/z </a:t>
            </a:r>
          </a:p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</a:rPr>
              <a:t>Ppm</a:t>
            </a:r>
          </a:p>
          <a:p>
            <a:r>
              <a:rPr lang="en-US" sz="1300" b="1" dirty="0" err="1" smtClean="0">
                <a:solidFill>
                  <a:schemeClr val="bg1">
                    <a:lumMod val="50000"/>
                  </a:schemeClr>
                </a:solidFill>
              </a:rPr>
              <a:t>Xcorr</a:t>
            </a:r>
            <a:endParaRPr lang="en-US" sz="13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</a:rPr>
              <a:t>z </a:t>
            </a:r>
          </a:p>
        </p:txBody>
      </p:sp>
      <p:sp>
        <p:nvSpPr>
          <p:cNvPr id="22" name="Arc 143"/>
          <p:cNvSpPr>
            <a:spLocks/>
          </p:cNvSpPr>
          <p:nvPr/>
        </p:nvSpPr>
        <p:spPr bwMode="auto">
          <a:xfrm rot="17381554">
            <a:off x="3105365" y="3740955"/>
            <a:ext cx="537329" cy="1543125"/>
          </a:xfrm>
          <a:custGeom>
            <a:avLst/>
            <a:gdLst>
              <a:gd name="T0" fmla="*/ 5 w 19361"/>
              <a:gd name="T1" fmla="*/ 0 h 21591"/>
              <a:gd name="T2" fmla="*/ 167 w 19361"/>
              <a:gd name="T3" fmla="*/ 96 h 21591"/>
              <a:gd name="T4" fmla="*/ 0 w 19361"/>
              <a:gd name="T5" fmla="*/ 173 h 215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61" h="21591" fill="none" extrusionOk="0">
                <a:moveTo>
                  <a:pt x="636" y="0"/>
                </a:moveTo>
                <a:cubicBezTo>
                  <a:pt x="8619" y="235"/>
                  <a:pt x="15820" y="4856"/>
                  <a:pt x="19360" y="12014"/>
                </a:cubicBezTo>
              </a:path>
              <a:path w="19361" h="21591" stroke="0" extrusionOk="0">
                <a:moveTo>
                  <a:pt x="636" y="0"/>
                </a:moveTo>
                <a:cubicBezTo>
                  <a:pt x="8619" y="235"/>
                  <a:pt x="15820" y="4856"/>
                  <a:pt x="19360" y="12014"/>
                </a:cubicBezTo>
                <a:lnTo>
                  <a:pt x="0" y="21591"/>
                </a:lnTo>
                <a:lnTo>
                  <a:pt x="636" y="0"/>
                </a:lnTo>
                <a:close/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27"/>
          <p:cNvSpPr>
            <a:spLocks noChangeArrowheads="1"/>
          </p:cNvSpPr>
          <p:nvPr/>
        </p:nvSpPr>
        <p:spPr bwMode="auto">
          <a:xfrm rot="16200000">
            <a:off x="4960942" y="2582859"/>
            <a:ext cx="136518" cy="609601"/>
          </a:xfrm>
          <a:prstGeom prst="downArrow">
            <a:avLst>
              <a:gd name="adj1" fmla="val 50000"/>
              <a:gd name="adj2" fmla="val 6206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4" name="Arc 143"/>
          <p:cNvSpPr>
            <a:spLocks/>
          </p:cNvSpPr>
          <p:nvPr/>
        </p:nvSpPr>
        <p:spPr bwMode="auto">
          <a:xfrm rot="17381554">
            <a:off x="4629365" y="3246585"/>
            <a:ext cx="537329" cy="1543125"/>
          </a:xfrm>
          <a:custGeom>
            <a:avLst/>
            <a:gdLst>
              <a:gd name="T0" fmla="*/ 5 w 19361"/>
              <a:gd name="T1" fmla="*/ 0 h 21591"/>
              <a:gd name="T2" fmla="*/ 167 w 19361"/>
              <a:gd name="T3" fmla="*/ 96 h 21591"/>
              <a:gd name="T4" fmla="*/ 0 w 19361"/>
              <a:gd name="T5" fmla="*/ 173 h 215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61" h="21591" fill="none" extrusionOk="0">
                <a:moveTo>
                  <a:pt x="636" y="0"/>
                </a:moveTo>
                <a:cubicBezTo>
                  <a:pt x="8619" y="235"/>
                  <a:pt x="15820" y="4856"/>
                  <a:pt x="19360" y="12014"/>
                </a:cubicBezTo>
              </a:path>
              <a:path w="19361" h="21591" stroke="0" extrusionOk="0">
                <a:moveTo>
                  <a:pt x="636" y="0"/>
                </a:moveTo>
                <a:cubicBezTo>
                  <a:pt x="8619" y="235"/>
                  <a:pt x="15820" y="4856"/>
                  <a:pt x="19360" y="12014"/>
                </a:cubicBezTo>
                <a:lnTo>
                  <a:pt x="0" y="21591"/>
                </a:lnTo>
                <a:lnTo>
                  <a:pt x="636" y="0"/>
                </a:lnTo>
                <a:close/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27"/>
          <p:cNvSpPr>
            <a:spLocks noChangeArrowheads="1"/>
          </p:cNvSpPr>
          <p:nvPr/>
        </p:nvSpPr>
        <p:spPr bwMode="auto">
          <a:xfrm>
            <a:off x="5791200" y="3535228"/>
            <a:ext cx="136518" cy="274772"/>
          </a:xfrm>
          <a:prstGeom prst="downArrow">
            <a:avLst>
              <a:gd name="adj1" fmla="val 50000"/>
              <a:gd name="adj2" fmla="val 6206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3782705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Incorporate into PowerPoint</a:t>
            </a:r>
            <a:endParaRPr lang="en-US" sz="15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4191000" y="5562600"/>
            <a:ext cx="1600202" cy="1143000"/>
          </a:xfrm>
          <a:prstGeom prst="round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TextBox 29"/>
          <p:cNvSpPr txBox="1"/>
          <p:nvPr/>
        </p:nvSpPr>
        <p:spPr>
          <a:xfrm>
            <a:off x="4343400" y="5844570"/>
            <a:ext cx="152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Receive data supplied by </a:t>
            </a:r>
            <a:r>
              <a:rPr lang="en-US" sz="1500" b="1" dirty="0" err="1" smtClean="0"/>
              <a:t>Uniprot</a:t>
            </a:r>
            <a:endParaRPr lang="en-US" sz="1500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267200" y="55626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B0F0"/>
                </a:solidFill>
              </a:rPr>
              <a:t>OW</a:t>
            </a:r>
            <a:endParaRPr lang="en-US" sz="1600" b="1" u="sng" dirty="0">
              <a:solidFill>
                <a:srgbClr val="00B0F0"/>
              </a:solidFill>
            </a:endParaRPr>
          </a:p>
        </p:txBody>
      </p:sp>
      <p:sp>
        <p:nvSpPr>
          <p:cNvPr id="32" name="Arc 143"/>
          <p:cNvSpPr>
            <a:spLocks/>
          </p:cNvSpPr>
          <p:nvPr/>
        </p:nvSpPr>
        <p:spPr bwMode="auto">
          <a:xfrm rot="15565142">
            <a:off x="4658530" y="4290505"/>
            <a:ext cx="1046139" cy="1280673"/>
          </a:xfrm>
          <a:custGeom>
            <a:avLst/>
            <a:gdLst>
              <a:gd name="T0" fmla="*/ 5 w 19361"/>
              <a:gd name="T1" fmla="*/ 0 h 21591"/>
              <a:gd name="T2" fmla="*/ 167 w 19361"/>
              <a:gd name="T3" fmla="*/ 96 h 21591"/>
              <a:gd name="T4" fmla="*/ 0 w 19361"/>
              <a:gd name="T5" fmla="*/ 173 h 215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61" h="21591" fill="none" extrusionOk="0">
                <a:moveTo>
                  <a:pt x="636" y="0"/>
                </a:moveTo>
                <a:cubicBezTo>
                  <a:pt x="8619" y="235"/>
                  <a:pt x="15820" y="4856"/>
                  <a:pt x="19360" y="12014"/>
                </a:cubicBezTo>
              </a:path>
              <a:path w="19361" h="21591" stroke="0" extrusionOk="0">
                <a:moveTo>
                  <a:pt x="636" y="0"/>
                </a:moveTo>
                <a:cubicBezTo>
                  <a:pt x="8619" y="235"/>
                  <a:pt x="15820" y="4856"/>
                  <a:pt x="19360" y="12014"/>
                </a:cubicBezTo>
                <a:lnTo>
                  <a:pt x="0" y="21591"/>
                </a:lnTo>
                <a:lnTo>
                  <a:pt x="636" y="0"/>
                </a:lnTo>
                <a:close/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24400" y="4719160"/>
            <a:ext cx="1130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</a:rPr>
              <a:t>B ion</a:t>
            </a:r>
          </a:p>
          <a:p>
            <a:r>
              <a:rPr lang="en-US" sz="1300" b="1" dirty="0" smtClean="0">
                <a:solidFill>
                  <a:schemeClr val="bg1">
                    <a:lumMod val="50000"/>
                  </a:schemeClr>
                </a:solidFill>
              </a:rPr>
              <a:t>Y ion</a:t>
            </a:r>
          </a:p>
        </p:txBody>
      </p:sp>
      <p:sp>
        <p:nvSpPr>
          <p:cNvPr id="35" name="AutoShape 127"/>
          <p:cNvSpPr>
            <a:spLocks noChangeArrowheads="1"/>
          </p:cNvSpPr>
          <p:nvPr/>
        </p:nvSpPr>
        <p:spPr bwMode="auto">
          <a:xfrm rot="16200000">
            <a:off x="6484940" y="3802059"/>
            <a:ext cx="136518" cy="609601"/>
          </a:xfrm>
          <a:prstGeom prst="downArrow">
            <a:avLst>
              <a:gd name="adj1" fmla="val 50000"/>
              <a:gd name="adj2" fmla="val 6206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0" y="3657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Label spectra peaks with corresponding ion values</a:t>
            </a:r>
            <a:endParaRPr lang="en-US" sz="1500" b="1" dirty="0"/>
          </a:p>
        </p:txBody>
      </p:sp>
      <p:sp>
        <p:nvSpPr>
          <p:cNvPr id="28" name="Arc 143"/>
          <p:cNvSpPr>
            <a:spLocks/>
          </p:cNvSpPr>
          <p:nvPr/>
        </p:nvSpPr>
        <p:spPr bwMode="auto">
          <a:xfrm rot="17443495" flipH="1">
            <a:off x="7316844" y="4633610"/>
            <a:ext cx="702696" cy="1303433"/>
          </a:xfrm>
          <a:custGeom>
            <a:avLst/>
            <a:gdLst>
              <a:gd name="T0" fmla="*/ 5 w 19361"/>
              <a:gd name="T1" fmla="*/ 0 h 21591"/>
              <a:gd name="T2" fmla="*/ 167 w 19361"/>
              <a:gd name="T3" fmla="*/ 96 h 21591"/>
              <a:gd name="T4" fmla="*/ 0 w 19361"/>
              <a:gd name="T5" fmla="*/ 173 h 215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61" h="21591" fill="none" extrusionOk="0">
                <a:moveTo>
                  <a:pt x="636" y="0"/>
                </a:moveTo>
                <a:cubicBezTo>
                  <a:pt x="8619" y="235"/>
                  <a:pt x="15820" y="4856"/>
                  <a:pt x="19360" y="12014"/>
                </a:cubicBezTo>
              </a:path>
              <a:path w="19361" h="21591" stroke="0" extrusionOk="0">
                <a:moveTo>
                  <a:pt x="636" y="0"/>
                </a:moveTo>
                <a:cubicBezTo>
                  <a:pt x="8619" y="235"/>
                  <a:pt x="15820" y="4856"/>
                  <a:pt x="19360" y="12014"/>
                </a:cubicBezTo>
                <a:lnTo>
                  <a:pt x="0" y="21591"/>
                </a:lnTo>
                <a:lnTo>
                  <a:pt x="636" y="0"/>
                </a:lnTo>
                <a:close/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858000" y="5726415"/>
            <a:ext cx="1447800" cy="674385"/>
          </a:xfrm>
          <a:prstGeom prst="roundRect">
            <a:avLst/>
          </a:prstGeom>
          <a:noFill/>
          <a:ln w="158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TextBox 37"/>
          <p:cNvSpPr txBox="1"/>
          <p:nvPr/>
        </p:nvSpPr>
        <p:spPr>
          <a:xfrm>
            <a:off x="7010400" y="5915710"/>
            <a:ext cx="152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Publication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21481" r="37396" b="10185"/>
          <a:stretch/>
        </p:blipFill>
        <p:spPr bwMode="auto">
          <a:xfrm>
            <a:off x="7581900" y="4748466"/>
            <a:ext cx="910823" cy="73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502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416</TotalTime>
  <Words>920</Words>
  <Application>Microsoft Office PowerPoint</Application>
  <PresentationFormat>On-screen Show (4:3)</PresentationFormat>
  <Paragraphs>276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Essential</vt:lpstr>
      <vt:lpstr>Equation</vt:lpstr>
      <vt:lpstr>Protein quantification and PTM </vt:lpstr>
      <vt:lpstr>Project 1</vt:lpstr>
      <vt:lpstr>msms</vt:lpstr>
      <vt:lpstr>MS1 v. ms2</vt:lpstr>
      <vt:lpstr>ms2</vt:lpstr>
      <vt:lpstr>B ion and y ion</vt:lpstr>
      <vt:lpstr>B ion and y ion</vt:lpstr>
      <vt:lpstr>Information given from spectra</vt:lpstr>
      <vt:lpstr>Procedure on labeling spectra</vt:lpstr>
      <vt:lpstr>miape</vt:lpstr>
      <vt:lpstr>Recap of spectra labeling</vt:lpstr>
      <vt:lpstr>Project 2</vt:lpstr>
      <vt:lpstr>How to generate the internal standard</vt:lpstr>
      <vt:lpstr>Internal Standard</vt:lpstr>
      <vt:lpstr>THE Silam project</vt:lpstr>
      <vt:lpstr>Protein Information</vt:lpstr>
      <vt:lpstr>Quality of the peptide</vt:lpstr>
      <vt:lpstr>Calculating the ratios</vt:lpstr>
      <vt:lpstr>Results of the Silam Project</vt:lpstr>
      <vt:lpstr>acknowledgements</vt:lpstr>
      <vt:lpstr>Thank you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quantification </dc:title>
  <dc:creator> </dc:creator>
  <cp:lastModifiedBy>PINGLAB</cp:lastModifiedBy>
  <cp:revision>68</cp:revision>
  <dcterms:created xsi:type="dcterms:W3CDTF">2012-08-22T23:51:41Z</dcterms:created>
  <dcterms:modified xsi:type="dcterms:W3CDTF">2012-08-24T18:57:49Z</dcterms:modified>
</cp:coreProperties>
</file>